
<file path=[Content_Types].xml><?xml version="1.0" encoding="utf-8"?>
<Types xmlns="http://schemas.openxmlformats.org/package/2006/content-types">
  <Default Extension="bin" ContentType="image/x-emf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tags/tag96.xml" ContentType="application/vnd.openxmlformats-officedocument.presentationml.tags+xml"/>
  <Override PartName="/ppt/notesSlides/notesSlide1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5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6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7.xml" ContentType="application/vnd.openxmlformats-officedocument.presentationml.notesSlide+xml"/>
  <Override PartName="/ppt/embeddings/oleObject4.bin" ContentType="application/vnd.openxmlformats-officedocument.oleObject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8.xml" ContentType="application/vnd.openxmlformats-officedocument.presentationml.notesSlide+xml"/>
  <Override PartName="/ppt/embeddings/oleObject5.bin" ContentType="application/vnd.openxmlformats-officedocument.oleObject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9.xml" ContentType="application/vnd.openxmlformats-officedocument.presentationml.notesSlide+xml"/>
  <Override PartName="/ppt/embeddings/oleObject6.bin" ContentType="application/vnd.openxmlformats-officedocument.oleObject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10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1.xml" ContentType="application/vnd.openxmlformats-officedocument.presentationml.notesSlide+xml"/>
  <Override PartName="/ppt/embeddings/oleObject7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20"/>
  </p:sldMasterIdLst>
  <p:notesMasterIdLst>
    <p:notesMasterId r:id="rId35"/>
  </p:notesMasterIdLst>
  <p:handoutMasterIdLst>
    <p:handoutMasterId r:id="rId36"/>
  </p:handoutMasterIdLst>
  <p:sldIdLst>
    <p:sldId id="3409" r:id="rId21"/>
    <p:sldId id="3413" r:id="rId22"/>
    <p:sldId id="773" r:id="rId23"/>
    <p:sldId id="3412" r:id="rId24"/>
    <p:sldId id="3415" r:id="rId25"/>
    <p:sldId id="875" r:id="rId26"/>
    <p:sldId id="876" r:id="rId27"/>
    <p:sldId id="877" r:id="rId28"/>
    <p:sldId id="878" r:id="rId29"/>
    <p:sldId id="3411" r:id="rId30"/>
    <p:sldId id="814" r:id="rId31"/>
    <p:sldId id="996" r:id="rId32"/>
    <p:sldId id="3414" r:id="rId33"/>
    <p:sldId id="884" r:id="rId34"/>
  </p:sldIdLst>
  <p:sldSz cx="12198350" cy="6858000"/>
  <p:notesSz cx="6858000" cy="9686925"/>
  <p:custDataLst>
    <p:custData r:id="rId12"/>
    <p:tags r:id="rId37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210">
          <p15:clr>
            <a:srgbClr val="A4A3A4"/>
          </p15:clr>
        </p15:guide>
        <p15:guide id="7" pos="395">
          <p15:clr>
            <a:srgbClr val="A4A3A4"/>
          </p15:clr>
        </p15:guide>
        <p15:guide id="8" pos="3842">
          <p15:clr>
            <a:srgbClr val="A4A3A4"/>
          </p15:clr>
        </p15:guide>
        <p15:guide id="9" pos="3933">
          <p15:clr>
            <a:srgbClr val="A4A3A4"/>
          </p15:clr>
        </p15:guide>
        <p15:guide id="10" pos="7380">
          <p15:clr>
            <a:srgbClr val="A4A3A4"/>
          </p15:clr>
        </p15:guide>
        <p15:guide id="11" pos="5566">
          <p15:clr>
            <a:srgbClr val="A4A3A4"/>
          </p15:clr>
        </p15:guide>
        <p15:guide id="12" orient="horz" pos="3902" userDrawn="1">
          <p15:clr>
            <a:srgbClr val="A4A3A4"/>
          </p15:clr>
        </p15:guide>
        <p15:guide id="13" orient="horz" pos="654">
          <p15:clr>
            <a:srgbClr val="A4A3A4"/>
          </p15:clr>
        </p15:guide>
        <p15:guide id="14" orient="horz" pos="2453" userDrawn="1">
          <p15:clr>
            <a:srgbClr val="A4A3A4"/>
          </p15:clr>
        </p15:guide>
        <p15:guide id="15" orient="horz" pos="2360">
          <p15:clr>
            <a:srgbClr val="A4A3A4"/>
          </p15:clr>
        </p15:guide>
        <p15:guide id="16" orient="horz" pos="9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051">
          <p15:clr>
            <a:srgbClr val="A4A3A4"/>
          </p15:clr>
        </p15:guide>
        <p15:guide id="4" pos="2160">
          <p15:clr>
            <a:srgbClr val="A4A3A4"/>
          </p15:clr>
        </p15:guide>
        <p15:guide id="5" orient="horz" pos="2870">
          <p15:clr>
            <a:srgbClr val="A4A3A4"/>
          </p15:clr>
        </p15:guide>
        <p15:guide id="6" orient="horz" pos="466">
          <p15:clr>
            <a:srgbClr val="A4A3A4"/>
          </p15:clr>
        </p15:guide>
        <p15:guide id="7" orient="horz" pos="5637">
          <p15:clr>
            <a:srgbClr val="A4A3A4"/>
          </p15:clr>
        </p15:guide>
        <p15:guide id="8" orient="horz" pos="2733">
          <p15:clr>
            <a:srgbClr val="A4A3A4"/>
          </p15:clr>
        </p15:guide>
        <p15:guide id="9" pos="4156">
          <p15:clr>
            <a:srgbClr val="A4A3A4"/>
          </p15:clr>
        </p15:guide>
        <p15:guide id="10" pos="16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741"/>
    <a:srgbClr val="AAB414"/>
    <a:srgbClr val="879628"/>
    <a:srgbClr val="647D2D"/>
    <a:srgbClr val="465F19"/>
    <a:srgbClr val="7DD2E6"/>
    <a:srgbClr val="41AAC8"/>
    <a:srgbClr val="2387AA"/>
    <a:srgbClr val="005F87"/>
    <a:srgbClr val="004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4" autoAdjust="0"/>
    <p:restoredTop sz="94660" autoAdjust="0"/>
  </p:normalViewPr>
  <p:slideViewPr>
    <p:cSldViewPr snapToObjects="1" showGuides="1">
      <p:cViewPr varScale="1">
        <p:scale>
          <a:sx n="114" d="100"/>
          <a:sy n="114" d="100"/>
        </p:scale>
        <p:origin x="420" y="108"/>
      </p:cViewPr>
      <p:guideLst>
        <p:guide orient="horz" pos="210"/>
        <p:guide pos="395"/>
        <p:guide pos="3842"/>
        <p:guide pos="3933"/>
        <p:guide pos="7380"/>
        <p:guide pos="5566"/>
        <p:guide orient="horz" pos="3902"/>
        <p:guide orient="horz" pos="654"/>
        <p:guide orient="horz" pos="2453"/>
        <p:guide orient="horz" pos="2360"/>
        <p:guide orient="horz" pos="909"/>
      </p:guideLst>
    </p:cSldViewPr>
  </p:slideViewPr>
  <p:outlineViewPr>
    <p:cViewPr>
      <p:scale>
        <a:sx n="33" d="100"/>
        <a:sy n="33" d="100"/>
      </p:scale>
      <p:origin x="0" y="12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 showGuides="1">
      <p:cViewPr>
        <p:scale>
          <a:sx n="60" d="100"/>
          <a:sy n="60" d="100"/>
        </p:scale>
        <p:origin x="4428" y="762"/>
      </p:cViewPr>
      <p:guideLst>
        <p:guide orient="horz" pos="3224"/>
        <p:guide pos="2236"/>
        <p:guide orient="horz" pos="3051"/>
        <p:guide pos="2160"/>
        <p:guide orient="horz" pos="2870"/>
        <p:guide orient="horz" pos="466"/>
        <p:guide orient="horz" pos="5637"/>
        <p:guide orient="horz" pos="2733"/>
        <p:guide pos="4156"/>
        <p:guide pos="164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6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Master" Target="slideMasters/slideMaster1.xml"/><Relationship Id="rId29" Type="http://schemas.openxmlformats.org/officeDocument/2006/relationships/slide" Target="slides/slide9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handoutMaster" Target="handoutMasters/handoutMaster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bin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39161" cy="5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t" anchorCtr="0" compatLnSpc="1">
            <a:prstTxWarp prst="textNoShape">
              <a:avLst/>
            </a:prstTxWarp>
          </a:bodyPr>
          <a:lstStyle>
            <a:lvl1pPr defTabSz="899975">
              <a:spcBef>
                <a:spcPct val="0"/>
              </a:spcBef>
              <a:defRPr sz="11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18840" y="0"/>
            <a:ext cx="3139160" cy="5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t" anchorCtr="0" compatLnSpc="1">
            <a:prstTxWarp prst="textNoShape">
              <a:avLst/>
            </a:prstTxWarp>
          </a:bodyPr>
          <a:lstStyle>
            <a:lvl1pPr algn="r" defTabSz="899975">
              <a:spcBef>
                <a:spcPct val="0"/>
              </a:spcBef>
              <a:defRPr sz="11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64038"/>
            <a:ext cx="3139161" cy="5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b" anchorCtr="0" compatLnSpc="1">
            <a:prstTxWarp prst="textNoShape">
              <a:avLst/>
            </a:prstTxWarp>
          </a:bodyPr>
          <a:lstStyle>
            <a:lvl1pPr defTabSz="899975">
              <a:spcBef>
                <a:spcPct val="0"/>
              </a:spcBef>
              <a:defRPr sz="11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18840" y="9164038"/>
            <a:ext cx="3139160" cy="5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b" anchorCtr="0" compatLnSpc="1">
            <a:prstTxWarp prst="textNoShape">
              <a:avLst/>
            </a:prstTxWarp>
          </a:bodyPr>
          <a:lstStyle>
            <a:lvl1pPr algn="r" defTabSz="899975">
              <a:spcBef>
                <a:spcPct val="0"/>
              </a:spcBef>
              <a:defRPr sz="11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Handout </a:t>
            </a:r>
            <a:fld id="{BFC713D8-7968-482B-A79F-9C586FE5053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39161" cy="5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t" anchorCtr="0" compatLnSpc="1">
            <a:prstTxWarp prst="textNoShape">
              <a:avLst/>
            </a:prstTxWarp>
          </a:bodyPr>
          <a:lstStyle>
            <a:lvl1pPr defTabSz="899975">
              <a:spcBef>
                <a:spcPct val="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18840" y="0"/>
            <a:ext cx="3137627" cy="5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t" anchorCtr="0" compatLnSpc="1">
            <a:prstTxWarp prst="textNoShape">
              <a:avLst/>
            </a:prstTxWarp>
          </a:bodyPr>
          <a:lstStyle>
            <a:lvl1pPr algn="r" defTabSz="899975">
              <a:spcBef>
                <a:spcPct val="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1702" y="739006"/>
            <a:ext cx="6338250" cy="356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60351" y="4564740"/>
            <a:ext cx="6337300" cy="432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64038"/>
            <a:ext cx="3139161" cy="52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b" anchorCtr="0" compatLnSpc="1">
            <a:prstTxWarp prst="textNoShape">
              <a:avLst/>
            </a:prstTxWarp>
          </a:bodyPr>
          <a:lstStyle>
            <a:lvl1pPr defTabSz="899975">
              <a:spcBef>
                <a:spcPct val="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18840" y="9164038"/>
            <a:ext cx="3137627" cy="52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b" anchorCtr="0" compatLnSpc="1">
            <a:prstTxWarp prst="textNoShape">
              <a:avLst/>
            </a:prstTxWarp>
          </a:bodyPr>
          <a:lstStyle>
            <a:lvl1pPr algn="r" defTabSz="899975">
              <a:spcBef>
                <a:spcPct val="0"/>
              </a:spcBef>
              <a:defRPr sz="11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77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eaLnBrk="0" fontAlgn="base" hangingPunct="0">
      <a:spcBef>
        <a:spcPts val="0"/>
      </a:spcBef>
      <a:spcAft>
        <a:spcPts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1pPr>
    <a:lvl2pPr marL="126000" indent="-126000" algn="l" rtl="0" eaLnBrk="0" fontAlgn="base" hangingPunct="0">
      <a:spcBef>
        <a:spcPts val="0"/>
      </a:spcBef>
      <a:spcAft>
        <a:spcPts val="0"/>
      </a:spcAft>
      <a:buClr>
        <a:srgbClr val="879BAA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2pPr>
    <a:lvl3pPr marL="252000" indent="-126000" algn="l" rtl="0" eaLnBrk="0" fontAlgn="base" hangingPunct="0">
      <a:spcBef>
        <a:spcPts val="0"/>
      </a:spcBef>
      <a:spcAft>
        <a:spcPts val="0"/>
      </a:spcAft>
      <a:buClr>
        <a:srgbClr val="879BAA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3pPr>
    <a:lvl4pPr marL="378000" indent="-126000" algn="l" rtl="0" eaLnBrk="0" fontAlgn="base" hangingPunct="0">
      <a:spcBef>
        <a:spcPts val="0"/>
      </a:spcBef>
      <a:spcAft>
        <a:spcPts val="0"/>
      </a:spcAft>
      <a:buClr>
        <a:srgbClr val="879BAA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4pPr>
    <a:lvl5pPr marL="504000" indent="-126000" algn="l" rtl="0" eaLnBrk="0" fontAlgn="base" hangingPunct="0">
      <a:spcBef>
        <a:spcPts val="0"/>
      </a:spcBef>
      <a:spcAft>
        <a:spcPts val="0"/>
      </a:spcAft>
      <a:buClr>
        <a:srgbClr val="879BAA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5pPr>
    <a:lvl6pPr marL="504000" indent="-126000" algn="l" defTabSz="457200" rtl="0" eaLnBrk="1" latinLnBrk="0" hangingPunct="1">
      <a:spcBef>
        <a:spcPts val="0"/>
      </a:spcBef>
      <a:spcAft>
        <a:spcPts val="0"/>
      </a:spcAft>
      <a:buClr>
        <a:srgbClr val="BECDD7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504000" indent="-126000" algn="l" defTabSz="457200" rtl="0" eaLnBrk="1" latinLnBrk="0" hangingPunct="1">
      <a:spcBef>
        <a:spcPts val="0"/>
      </a:spcBef>
      <a:spcAft>
        <a:spcPts val="0"/>
      </a:spcAft>
      <a:buClr>
        <a:srgbClr val="BECDD7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504000" indent="-126000" algn="l" defTabSz="457200" rtl="0" eaLnBrk="1" latinLnBrk="0" hangingPunct="1">
      <a:spcBef>
        <a:spcPts val="0"/>
      </a:spcBef>
      <a:spcAft>
        <a:spcPts val="0"/>
      </a:spcAft>
      <a:buClr>
        <a:srgbClr val="BECDD7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504000" indent="-126000" algn="l" defTabSz="457200" rtl="0" eaLnBrk="1" latinLnBrk="0" hangingPunct="1">
      <a:spcBef>
        <a:spcPts val="0"/>
      </a:spcBef>
      <a:spcAft>
        <a:spcPts val="0"/>
      </a:spcAft>
      <a:buClr>
        <a:srgbClr val="BECDD7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2413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9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t>Notes </a:t>
            </a:r>
            <a:fld id="{AD141568-5488-4AC9-B82D-9F5CE1225E2A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rPr>
              <a:pPr marL="0" marR="0" lvl="0" indent="0" algn="r" defTabSz="899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668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146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9460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38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0664" indent="-281024" defTabSz="92738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4099" indent="-224821" defTabSz="92738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3738" indent="-224821" defTabSz="92738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23380" indent="-224821" defTabSz="92738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73020" indent="-224821" defTabSz="927382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2659" indent="-224821" defTabSz="927382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72298" indent="-224821" defTabSz="927382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21939" indent="-224821" defTabSz="927382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3F13DC1-A0C8-401B-BE93-5AFA3D6A0B33}" type="slidenum">
              <a:rPr lang="de-DE" smtClean="0"/>
              <a:pPr eaLnBrk="1" hangingPunct="1"/>
              <a:t>11</a:t>
            </a:fld>
            <a:endParaRPr lang="de-DE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" y="677863"/>
            <a:ext cx="3722688" cy="2093912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34" y="2877757"/>
            <a:ext cx="5187940" cy="6368322"/>
          </a:xfrm>
          <a:noFill/>
        </p:spPr>
        <p:txBody>
          <a:bodyPr>
            <a:noAutofit/>
          </a:bodyPr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52413" y="739775"/>
            <a:ext cx="6337300" cy="3563938"/>
          </a:xfrm>
        </p:spPr>
      </p:sp>
    </p:spTree>
    <p:extLst>
      <p:ext uri="{BB962C8B-B14F-4D97-AF65-F5344CB8AC3E}">
        <p14:creationId xmlns:p14="http://schemas.microsoft.com/office/powerpoint/2010/main" val="524856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52413" y="739775"/>
            <a:ext cx="6337300" cy="3563938"/>
          </a:xfrm>
        </p:spPr>
      </p:sp>
    </p:spTree>
    <p:extLst>
      <p:ext uri="{BB962C8B-B14F-4D97-AF65-F5344CB8AC3E}">
        <p14:creationId xmlns:p14="http://schemas.microsoft.com/office/powerpoint/2010/main" val="1768984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525" y="282575"/>
            <a:ext cx="6527800" cy="3670300"/>
          </a:xfrm>
          <a:ln/>
        </p:spPr>
      </p:sp>
      <p:sp>
        <p:nvSpPr>
          <p:cNvPr id="5" name="Notizenplatzhalter 2"/>
          <p:cNvSpPr>
            <a:spLocks noGrp="1"/>
          </p:cNvSpPr>
          <p:nvPr>
            <p:ph type="body" idx="3"/>
          </p:nvPr>
        </p:nvSpPr>
        <p:spPr>
          <a:xfrm>
            <a:off x="228008" y="4677700"/>
            <a:ext cx="6341659" cy="4428263"/>
          </a:xfrm>
        </p:spPr>
        <p:txBody>
          <a:bodyPr>
            <a:noAutofit/>
          </a:bodyPr>
          <a:lstStyle/>
          <a:p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/>
        </p:nvSpPr>
        <p:spPr bwMode="auto">
          <a:xfrm>
            <a:off x="5765920" y="9378275"/>
            <a:ext cx="1030997" cy="5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defTabSz="942975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iemens Sans" pitchFamily="2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r>
              <a:rPr lang="de-DE" dirty="0">
                <a:latin typeface="Arial" pitchFamily="34" charset="0"/>
              </a:rPr>
              <a:t>Page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2</a:t>
            </a:fld>
            <a:endParaRPr lang="de-DE" dirty="0">
              <a:latin typeface="Arial" pitchFamily="34" charset="0"/>
            </a:endParaRPr>
          </a:p>
        </p:txBody>
      </p:sp>
      <p:sp>
        <p:nvSpPr>
          <p:cNvPr id="8" name="Fußzeilenplatzhalter 3"/>
          <p:cNvSpPr>
            <a:spLocks noGrp="1"/>
          </p:cNvSpPr>
          <p:nvPr/>
        </p:nvSpPr>
        <p:spPr bwMode="auto">
          <a:xfrm>
            <a:off x="758" y="9378275"/>
            <a:ext cx="4835732" cy="5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defTabSz="942975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r>
              <a:rPr lang="de-DE" dirty="0"/>
              <a:t>Version 04.2016 | 1FG1-1-Fundamentals-EN.pptx </a:t>
            </a:r>
          </a:p>
        </p:txBody>
      </p:sp>
    </p:spTree>
    <p:extLst>
      <p:ext uri="{BB962C8B-B14F-4D97-AF65-F5344CB8AC3E}">
        <p14:creationId xmlns:p14="http://schemas.microsoft.com/office/powerpoint/2010/main" val="3547475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525" y="282575"/>
            <a:ext cx="6527800" cy="3670300"/>
          </a:xfrm>
          <a:ln/>
        </p:spPr>
      </p:sp>
      <p:sp>
        <p:nvSpPr>
          <p:cNvPr id="5" name="Notizenplatzhalter 2"/>
          <p:cNvSpPr>
            <a:spLocks noGrp="1"/>
          </p:cNvSpPr>
          <p:nvPr>
            <p:ph type="body" idx="3"/>
          </p:nvPr>
        </p:nvSpPr>
        <p:spPr>
          <a:xfrm>
            <a:off x="228008" y="4677700"/>
            <a:ext cx="6341659" cy="4428263"/>
          </a:xfrm>
        </p:spPr>
        <p:txBody>
          <a:bodyPr>
            <a:noAutofit/>
          </a:bodyPr>
          <a:lstStyle/>
          <a:p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/>
        </p:nvSpPr>
        <p:spPr bwMode="auto">
          <a:xfrm>
            <a:off x="5765920" y="9378275"/>
            <a:ext cx="1030997" cy="5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defTabSz="942975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iemens Sans" pitchFamily="2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r>
              <a:rPr lang="de-DE" dirty="0">
                <a:latin typeface="Arial" pitchFamily="34" charset="0"/>
              </a:rPr>
              <a:t>Page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3</a:t>
            </a:fld>
            <a:endParaRPr lang="de-DE" dirty="0">
              <a:latin typeface="Arial" pitchFamily="34" charset="0"/>
            </a:endParaRPr>
          </a:p>
        </p:txBody>
      </p:sp>
      <p:sp>
        <p:nvSpPr>
          <p:cNvPr id="8" name="Fußzeilenplatzhalter 3"/>
          <p:cNvSpPr>
            <a:spLocks noGrp="1"/>
          </p:cNvSpPr>
          <p:nvPr/>
        </p:nvSpPr>
        <p:spPr bwMode="auto">
          <a:xfrm>
            <a:off x="758" y="9378275"/>
            <a:ext cx="4835732" cy="5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3321" tIns="143321" rIns="143321" bIns="143321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defTabSz="942975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r>
              <a:rPr lang="de-DE" dirty="0"/>
              <a:t>Version 04.2016 | 1FG1-1-Fundamentals-EN.pptx </a:t>
            </a:r>
          </a:p>
        </p:txBody>
      </p:sp>
    </p:spTree>
    <p:extLst>
      <p:ext uri="{BB962C8B-B14F-4D97-AF65-F5344CB8AC3E}">
        <p14:creationId xmlns:p14="http://schemas.microsoft.com/office/powerpoint/2010/main" val="1968100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146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125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146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4891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146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516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2413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7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37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2413" y="739775"/>
            <a:ext cx="6337300" cy="35639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8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37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146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51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customXml" Target="../../customXml/item6.xml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customXml" Target="../../customXml/item11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customXml" Target="../../customXml/item5.xml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customXml" Target="../../customXml/item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customXml" Target="../../customXml/item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customXml" Target="../../customXml/item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customXml" Target="../../customXml/item10.xml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customXml" Target="../../customXml/item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customXml" Target="../../customXml/item1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customXml" Target="../../customXml/item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8.xml"/><Relationship Id="rId1" Type="http://schemas.openxmlformats.org/officeDocument/2006/relationships/customXml" Target="../../customXml/item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customXml" Target="../../customXml/item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" Type="http://schemas.openxmlformats.org/officeDocument/2006/relationships/customXml" Target="../../customXml/item15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1.jpeg"/><Relationship Id="rId4" Type="http://schemas.openxmlformats.org/officeDocument/2006/relationships/image" Target="../media/image3.jp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bin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customXml" Target="../../customXml/item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3ADADE-E21C-49CC-BD53-B416B9A6AA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pic>
        <p:nvPicPr>
          <p:cNvPr id="59" name="Picture 2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462181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noProof="0" dirty="0">
              <a:solidFill>
                <a:srgbClr val="990000"/>
              </a:solidFill>
            </a:endParaRPr>
          </a:p>
        </p:txBody>
      </p:sp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en-US" noProof="0" dirty="0"/>
              <a:t>Please insert URL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2" y="5907600"/>
            <a:ext cx="3311525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en-US" noProof="0" dirty="0"/>
              <a:t>Please insert confidentiality note</a:t>
            </a:r>
          </a:p>
        </p:txBody>
      </p:sp>
      <p:grpSp>
        <p:nvGrpSpPr>
          <p:cNvPr id="83" name="Gruppieren 82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84" name="Gerade Verbindung 83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93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94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96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686181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204000" cy="4752000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44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0"/>
            <a:ext cx="12198350" cy="1439999"/>
          </a:xfrm>
          <a:prstGeom prst="rect">
            <a:avLst/>
          </a:prstGeom>
          <a:solidFill>
            <a:srgbClr val="FFFFFF"/>
          </a:solidFill>
          <a:ln w="127">
            <a:solidFill>
              <a:srgbClr val="FFFFFF"/>
            </a:solidFill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noProof="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-2784"/>
            <a:ext cx="12196800" cy="6858000"/>
          </a:xfrm>
          <a:noFill/>
        </p:spPr>
        <p:txBody>
          <a:bodyPr tIns="1800000"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7" name="Gerade Verbindung 6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Gerade Verbindung 7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Gerade Verbindung 8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Gerade Verbindung 9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Gerade Verbindung 11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12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13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14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5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18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Gerade Verbindung 19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20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21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Gerade Verbindung 23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24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25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Gerade Verbindung 26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Gerade Verbindung 27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3159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area Dynamic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0" y="0"/>
            <a:ext cx="12198350" cy="6861907"/>
            <a:chOff x="0" y="0"/>
            <a:chExt cx="12198350" cy="6861907"/>
          </a:xfrm>
        </p:grpSpPr>
        <p:sp>
          <p:nvSpPr>
            <p:cNvPr id="4" name="Rechteck 3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noProof="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" name="Rechteck 5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gradFill>
              <a:gsLst>
                <a:gs pos="83000">
                  <a:srgbClr val="0099B0">
                    <a:alpha val="85000"/>
                  </a:srgbClr>
                </a:gs>
                <a:gs pos="50000">
                  <a:srgbClr val="009999">
                    <a:alpha val="85000"/>
                  </a:srgbClr>
                </a:gs>
                <a:gs pos="0">
                  <a:srgbClr val="50BEBE">
                    <a:alpha val="85000"/>
                  </a:srgbClr>
                </a:gs>
                <a:gs pos="100000">
                  <a:srgbClr val="0099CB">
                    <a:alpha val="85000"/>
                  </a:srgbClr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noProof="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9" name="Gerade Verbindung 8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Gerade Verbindung 9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Gerade Verbindung 11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12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13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14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5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18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Gerade Verbindung 19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20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21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Gerade Verbindung 23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24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25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Gerade Verbindung 26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Gerade Verbindung 27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Gerade Verbindung 28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Gerade Verbindung 29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53766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area Blu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0" y="0"/>
            <a:ext cx="12198350" cy="6861907"/>
          </a:xfrm>
          <a:prstGeom prst="rect">
            <a:avLst/>
          </a:prstGeom>
          <a:solidFill>
            <a:srgbClr val="50BED7"/>
          </a:solidFill>
          <a:ln>
            <a:noFill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noProof="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5" name="Gerade Verbindung 4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Gerade Verbindung 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Gerade Verbindung 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Gerade Verbindung 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Gerade Verbindung 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Gerade Verbindung 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10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Gerade Verbindung 11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12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13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14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1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Gerade Verbindung 1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2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21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Gerade Verbindung 23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24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25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79931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3038"/>
            <a:ext cx="8208962" cy="4748962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type="obj" preserve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3038"/>
            <a:ext cx="6768000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sz="half" idx="1" hasCustomPrompt="1"/>
            <p:custDataLst>
              <p:tags r:id="rId2"/>
            </p:custDataLst>
          </p:nvPr>
        </p:nvSpPr>
        <p:spPr>
          <a:xfrm>
            <a:off x="627063" y="1443038"/>
            <a:ext cx="5472112" cy="47489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243638" y="1443038"/>
            <a:ext cx="5472112" cy="47489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607085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 hasCustomPrompt="1"/>
            <p:custDataLst>
              <p:tags r:id="rId1"/>
            </p:custDataLst>
          </p:nvPr>
        </p:nvSpPr>
        <p:spPr>
          <a:xfrm>
            <a:off x="627063" y="1443038"/>
            <a:ext cx="5472112" cy="47489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440000"/>
            <a:ext cx="5472000" cy="2304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88000"/>
            <a:ext cx="5472000" cy="2304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765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 hasCustomPrompt="1"/>
            <p:custDataLst>
              <p:tags r:id="rId1"/>
            </p:custDataLst>
          </p:nvPr>
        </p:nvSpPr>
        <p:spPr>
          <a:xfrm>
            <a:off x="627063" y="1440000"/>
            <a:ext cx="5904000" cy="4752000"/>
          </a:xfr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252000" rIns="576000" bIns="252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746000"/>
            <a:ext cx="5472000" cy="1998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88000"/>
            <a:ext cx="5472000" cy="1998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3715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3038"/>
            <a:ext cx="8208962" cy="23009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88000"/>
            <a:ext cx="8208962" cy="2304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lor fi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462181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noProof="0" dirty="0">
              <a:solidFill>
                <a:srgbClr val="990000"/>
              </a:solidFill>
            </a:endParaRPr>
          </a:p>
        </p:txBody>
      </p:sp>
      <p:sp>
        <p:nvSpPr>
          <p:cNvPr id="8" name="Textplatzhalter 5734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en-US" noProof="0" dirty="0"/>
              <a:t>Please insert URL</a:t>
            </a:r>
          </a:p>
        </p:txBody>
      </p:sp>
      <p:sp>
        <p:nvSpPr>
          <p:cNvPr id="11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2" y="5907600"/>
            <a:ext cx="3311525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en-US" noProof="0" dirty="0"/>
              <a:t>Please insert confidentiality note</a:t>
            </a:r>
          </a:p>
        </p:txBody>
      </p:sp>
      <p:grpSp>
        <p:nvGrpSpPr>
          <p:cNvPr id="82" name="Gruppieren 81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83" name="Gerade Verbindung 8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93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94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96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64173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3038"/>
            <a:ext cx="3600450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370388" y="1443038"/>
            <a:ext cx="3600000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8115750" y="1443038"/>
            <a:ext cx="3600000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sz="quarter" idx="1" hasCustomPrompt="1"/>
            <p:custDataLst>
              <p:tags r:id="rId2"/>
            </p:custDataLst>
          </p:nvPr>
        </p:nvSpPr>
        <p:spPr>
          <a:xfrm>
            <a:off x="627063" y="1443038"/>
            <a:ext cx="5472112" cy="23009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 hasCustomPrompt="1"/>
            <p:custDataLst>
              <p:tags r:id="rId3"/>
            </p:custDataLst>
          </p:nvPr>
        </p:nvSpPr>
        <p:spPr>
          <a:xfrm>
            <a:off x="6243638" y="1443038"/>
            <a:ext cx="5472112" cy="23009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 hasCustomPrompt="1"/>
            <p:custDataLst>
              <p:tags r:id="rId4"/>
            </p:custDataLst>
          </p:nvPr>
        </p:nvSpPr>
        <p:spPr>
          <a:xfrm>
            <a:off x="627063" y="388800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 hasCustomPrompt="1"/>
            <p:custDataLst>
              <p:tags r:id="rId5"/>
            </p:custDataLst>
          </p:nvPr>
        </p:nvSpPr>
        <p:spPr>
          <a:xfrm>
            <a:off x="6243638" y="388800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557672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 userDrawn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0419751" y="1443038"/>
            <a:ext cx="1295999" cy="4748962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/>
              <a:t>Click to edit the navigation text</a:t>
            </a:r>
          </a:p>
          <a:p>
            <a:pPr lvl="1"/>
            <a:r>
              <a:rPr lang="en-US" noProof="0" dirty="0"/>
              <a:t>active chapter</a:t>
            </a:r>
          </a:p>
          <a:p>
            <a:pPr lvl="2"/>
            <a:r>
              <a:rPr lang="en-US" noProof="0" dirty="0"/>
              <a:t>subchapter</a:t>
            </a:r>
          </a:p>
          <a:p>
            <a:pPr lvl="3"/>
            <a:r>
              <a:rPr lang="en-US" noProof="0" dirty="0"/>
              <a:t>active subchapter</a:t>
            </a:r>
          </a:p>
          <a:p>
            <a:pPr lvl="4"/>
            <a:r>
              <a:rPr lang="en-US" noProof="0" dirty="0"/>
              <a:t>subchapter</a:t>
            </a:r>
          </a:p>
          <a:p>
            <a:pPr lvl="5"/>
            <a:r>
              <a:rPr lang="en-US" noProof="0" dirty="0"/>
              <a:t>active subchapter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 + Navigation" preserve="1" userDrawn="1">
  <p:cSld name="One object (large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3038"/>
            <a:ext cx="8208962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43038"/>
            <a:ext cx="1295999" cy="4748962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/>
              <a:t>Click to edit the navigation text</a:t>
            </a:r>
          </a:p>
          <a:p>
            <a:pPr lvl="1"/>
            <a:r>
              <a:rPr lang="en-US" noProof="0" dirty="0"/>
              <a:t>active chapter</a:t>
            </a:r>
          </a:p>
          <a:p>
            <a:pPr lvl="2"/>
            <a:r>
              <a:rPr lang="en-US" noProof="0" dirty="0"/>
              <a:t>subchapter</a:t>
            </a:r>
          </a:p>
          <a:p>
            <a:pPr lvl="3"/>
            <a:r>
              <a:rPr lang="en-US" noProof="0" dirty="0"/>
              <a:t>active subchapter</a:t>
            </a:r>
          </a:p>
          <a:p>
            <a:pPr lvl="4"/>
            <a:r>
              <a:rPr lang="en-US" noProof="0" dirty="0"/>
              <a:t>subchapter</a:t>
            </a:r>
          </a:p>
          <a:p>
            <a:pPr lvl="5"/>
            <a:r>
              <a:rPr lang="en-US" noProof="0" dirty="0"/>
              <a:t>active subchapter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 userDrawn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3038"/>
            <a:ext cx="6768000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43038"/>
            <a:ext cx="1295999" cy="4748962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/>
              <a:t>Click to edit the navigation text</a:t>
            </a:r>
          </a:p>
          <a:p>
            <a:pPr lvl="1"/>
            <a:r>
              <a:rPr lang="en-US" noProof="0" dirty="0"/>
              <a:t>active chapter</a:t>
            </a:r>
          </a:p>
          <a:p>
            <a:pPr lvl="2"/>
            <a:r>
              <a:rPr lang="en-US" noProof="0" dirty="0"/>
              <a:t>subchapter</a:t>
            </a:r>
          </a:p>
          <a:p>
            <a:pPr lvl="3"/>
            <a:r>
              <a:rPr lang="en-US" noProof="0" dirty="0"/>
              <a:t>active subchapter</a:t>
            </a:r>
          </a:p>
          <a:p>
            <a:pPr lvl="4"/>
            <a:r>
              <a:rPr lang="en-US" noProof="0" dirty="0"/>
              <a:t>subchapter</a:t>
            </a:r>
          </a:p>
          <a:p>
            <a:pPr lvl="5"/>
            <a:r>
              <a:rPr lang="en-US" noProof="0" dirty="0"/>
              <a:t>active subchapter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 userDrawn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3038"/>
            <a:ext cx="4032000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5" y="1443038"/>
            <a:ext cx="4032000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43038"/>
            <a:ext cx="1295999" cy="4748962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/>
              <a:t>Click to edit the navigation text</a:t>
            </a:r>
          </a:p>
          <a:p>
            <a:pPr lvl="1"/>
            <a:r>
              <a:rPr lang="en-US" noProof="0" dirty="0"/>
              <a:t>active chapter</a:t>
            </a:r>
          </a:p>
          <a:p>
            <a:pPr lvl="2"/>
            <a:r>
              <a:rPr lang="en-US" noProof="0" dirty="0"/>
              <a:t>subchapter</a:t>
            </a:r>
          </a:p>
          <a:p>
            <a:pPr lvl="3"/>
            <a:r>
              <a:rPr lang="en-US" noProof="0" dirty="0"/>
              <a:t>active subchapter</a:t>
            </a:r>
          </a:p>
          <a:p>
            <a:pPr lvl="4"/>
            <a:r>
              <a:rPr lang="en-US" noProof="0" dirty="0"/>
              <a:t>subchapter</a:t>
            </a:r>
          </a:p>
          <a:p>
            <a:pPr lvl="5"/>
            <a:r>
              <a:rPr lang="en-US" noProof="0" dirty="0"/>
              <a:t>active subchapter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Navigation" preserve="1" userDrawn="1">
  <p:cSld name="Three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3038"/>
            <a:ext cx="2592000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362400" y="1443038"/>
            <a:ext cx="2736775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43638" y="1443038"/>
            <a:ext cx="2592387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0419751" y="1443038"/>
            <a:ext cx="1295999" cy="4748962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/>
              <a:t>Click to edit the navigation text</a:t>
            </a:r>
          </a:p>
          <a:p>
            <a:pPr lvl="1"/>
            <a:r>
              <a:rPr lang="en-US" noProof="0" dirty="0"/>
              <a:t>active chapter</a:t>
            </a:r>
          </a:p>
          <a:p>
            <a:pPr lvl="2"/>
            <a:r>
              <a:rPr lang="en-US" noProof="0" dirty="0"/>
              <a:t>subchapter</a:t>
            </a:r>
          </a:p>
          <a:p>
            <a:pPr lvl="3"/>
            <a:r>
              <a:rPr lang="en-US" noProof="0" dirty="0"/>
              <a:t>active subchapter</a:t>
            </a:r>
          </a:p>
          <a:p>
            <a:pPr lvl="4"/>
            <a:r>
              <a:rPr lang="en-US" noProof="0" dirty="0"/>
              <a:t>subchapter</a:t>
            </a:r>
          </a:p>
          <a:p>
            <a:pPr lvl="5"/>
            <a:r>
              <a:rPr lang="en-US" noProof="0" dirty="0"/>
              <a:t>active subchapter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 userDrawn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3038"/>
            <a:ext cx="8208962" cy="2300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88000"/>
            <a:ext cx="8208962" cy="23040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43038"/>
            <a:ext cx="1295999" cy="4748962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/>
              <a:t>Click to edit the navigation text</a:t>
            </a:r>
          </a:p>
          <a:p>
            <a:pPr lvl="1"/>
            <a:r>
              <a:rPr lang="en-US" noProof="0" dirty="0"/>
              <a:t>active chapter</a:t>
            </a:r>
          </a:p>
          <a:p>
            <a:pPr lvl="2"/>
            <a:r>
              <a:rPr lang="en-US" noProof="0" dirty="0"/>
              <a:t>subchapter</a:t>
            </a:r>
          </a:p>
          <a:p>
            <a:pPr lvl="3"/>
            <a:r>
              <a:rPr lang="en-US" noProof="0" dirty="0"/>
              <a:t>active subchapter</a:t>
            </a:r>
          </a:p>
          <a:p>
            <a:pPr lvl="4"/>
            <a:r>
              <a:rPr lang="en-US" noProof="0" dirty="0"/>
              <a:t>subchapter</a:t>
            </a:r>
          </a:p>
          <a:p>
            <a:pPr lvl="5"/>
            <a:r>
              <a:rPr lang="en-US" noProof="0" dirty="0"/>
              <a:t>active subchapter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 userDrawn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3038"/>
            <a:ext cx="4032000" cy="2300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4" y="1443038"/>
            <a:ext cx="4032000" cy="2300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7063" y="3888000"/>
            <a:ext cx="4032000" cy="23040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804025" y="3888000"/>
            <a:ext cx="4032000" cy="23040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cdtTextplatzhalter 13 Id10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0419751" y="1443038"/>
            <a:ext cx="1295999" cy="4748962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/>
              <a:t>Click to edit the navigation text</a:t>
            </a:r>
          </a:p>
          <a:p>
            <a:pPr lvl="1"/>
            <a:r>
              <a:rPr lang="en-US" noProof="0" dirty="0"/>
              <a:t>active chapter</a:t>
            </a:r>
          </a:p>
          <a:p>
            <a:pPr lvl="2"/>
            <a:r>
              <a:rPr lang="en-US" noProof="0" dirty="0"/>
              <a:t>subchapter</a:t>
            </a:r>
          </a:p>
          <a:p>
            <a:pPr lvl="3"/>
            <a:r>
              <a:rPr lang="en-US" noProof="0" dirty="0"/>
              <a:t>active subchapter</a:t>
            </a:r>
          </a:p>
          <a:p>
            <a:pPr lvl="4"/>
            <a:r>
              <a:rPr lang="en-US" noProof="0" dirty="0"/>
              <a:t>subchapter</a:t>
            </a:r>
          </a:p>
          <a:p>
            <a:pPr lvl="5"/>
            <a:r>
              <a:rPr lang="en-US" noProof="0" dirty="0"/>
              <a:t>active subchapter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 bwMode="auto">
          <a:xfrm>
            <a:off x="4658996" y="1440000"/>
            <a:ext cx="7539354" cy="4752000"/>
          </a:xfrm>
          <a:solidFill>
            <a:srgbClr val="D7D7CD"/>
          </a:solidFill>
        </p:spPr>
        <p:txBody>
          <a:bodyPr lIns="288000" tIns="252000" rIns="576000" bIns="252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noProof="0" dirty="0"/>
              <a:t>Click to edit the toc / contact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active chapter</a:t>
            </a:r>
          </a:p>
          <a:p>
            <a:pPr lvl="3"/>
            <a:r>
              <a:rPr lang="en-US" noProof="0" dirty="0"/>
              <a:t>subchapter</a:t>
            </a:r>
          </a:p>
          <a:p>
            <a:pPr lvl="4"/>
            <a:r>
              <a:rPr lang="en-US" noProof="0" dirty="0"/>
              <a:t>active subchapter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40000"/>
            <a:ext cx="4514400" cy="4752000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033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rafik 5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851" r="599" b="3287"/>
          <a:stretch/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pic>
        <p:nvPicPr>
          <p:cNvPr id="57" name="Picture 2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891286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noProof="0" dirty="0">
              <a:solidFill>
                <a:srgbClr val="990000"/>
              </a:solidFill>
            </a:endParaRPr>
          </a:p>
        </p:txBody>
      </p:sp>
      <p:grpSp>
        <p:nvGrpSpPr>
          <p:cNvPr id="82" name="Gruppieren 81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83" name="Gerade Verbindung 8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93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94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96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053753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63912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2" name="Objekt 1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 hidden="1"/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2196800" cy="62208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1449308"/>
            <a:ext cx="4514400" cy="4752000"/>
          </a:xfrm>
          <a:noFill/>
        </p:spPr>
        <p:txBody>
          <a:bodyPr tIns="1800000"/>
          <a:lstStyle>
            <a:lvl1pPr algn="ctr">
              <a:defRPr/>
            </a:lvl1pPr>
          </a:lstStyle>
          <a:p>
            <a:r>
              <a:rPr lang="fr-FR" dirty="0"/>
              <a:t>Insert key </a:t>
            </a:r>
            <a:r>
              <a:rPr lang="fr-FR" dirty="0" err="1"/>
              <a:t>visual</a:t>
            </a:r>
            <a:endParaRPr lang="fr-FR" dirty="0"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4659015" y="1448780"/>
            <a:ext cx="7539335" cy="4752528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None/>
            </a:pPr>
            <a:endParaRPr lang="en-US" sz="1800" b="0" i="0" u="none" baseline="0" dirty="0">
              <a:solidFill>
                <a:srgbClr val="000000"/>
              </a:solidFill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730420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color fi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891600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noProof="0" dirty="0">
              <a:solidFill>
                <a:srgbClr val="990000"/>
              </a:solidFill>
            </a:endParaRPr>
          </a:p>
        </p:txBody>
      </p:sp>
      <p:grpSp>
        <p:nvGrpSpPr>
          <p:cNvPr id="80" name="Gruppieren 79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81" name="Gerade Verbindung 80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93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94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96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5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3080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Dynamic Petrol">
    <p:bg>
      <p:bgPr>
        <a:gradFill>
          <a:gsLst>
            <a:gs pos="83000">
              <a:srgbClr val="0099B0">
                <a:alpha val="85000"/>
              </a:srgbClr>
            </a:gs>
            <a:gs pos="50000">
              <a:srgbClr val="009999">
                <a:alpha val="85000"/>
              </a:srgbClr>
            </a:gs>
            <a:gs pos="0">
              <a:srgbClr val="50BEBE">
                <a:alpha val="85000"/>
              </a:srgbClr>
            </a:gs>
            <a:gs pos="100000">
              <a:srgbClr val="0099CB">
                <a:alpha val="85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noProof="0" dirty="0">
              <a:solidFill>
                <a:srgbClr val="990000"/>
              </a:solidFill>
            </a:endParaRPr>
          </a:p>
        </p:txBody>
      </p:sp>
      <p:sp>
        <p:nvSpPr>
          <p:cNvPr id="30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auto">
          <a:xfrm>
            <a:off x="627063" y="3891600"/>
            <a:ext cx="6480000" cy="2340314"/>
          </a:xfrm>
          <a:noFill/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grpSp>
        <p:nvGrpSpPr>
          <p:cNvPr id="81" name="Gruppieren 80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82" name="Gerade Verbindung 81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93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94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96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833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Blue light">
    <p:bg>
      <p:bgPr>
        <a:solidFill>
          <a:srgbClr val="50B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noProof="0" dirty="0">
              <a:solidFill>
                <a:srgbClr val="990000"/>
              </a:solidFill>
            </a:endParaRPr>
          </a:p>
        </p:txBody>
      </p:sp>
      <p:sp>
        <p:nvSpPr>
          <p:cNvPr id="34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auto">
          <a:xfrm>
            <a:off x="627063" y="3891600"/>
            <a:ext cx="6480000" cy="2340314"/>
          </a:xfrm>
          <a:noFill/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grpSp>
        <p:nvGrpSpPr>
          <p:cNvPr id="81" name="Gruppieren 80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82" name="Gerade Verbindung 81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93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94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96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5548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 bwMode="auto">
          <a:xfrm>
            <a:off x="4658996" y="1439999"/>
            <a:ext cx="7539354" cy="4752000"/>
          </a:xfrm>
          <a:solidFill>
            <a:srgbClr val="D7D7CD"/>
          </a:solidFill>
        </p:spPr>
        <p:txBody>
          <a:bodyPr lIns="288000" tIns="252000" rIns="576000" bIns="252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noProof="0" dirty="0"/>
              <a:t>Click to edit the toc / contact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active chapter</a:t>
            </a:r>
          </a:p>
          <a:p>
            <a:pPr lvl="3"/>
            <a:r>
              <a:rPr lang="en-US" noProof="0" dirty="0"/>
              <a:t>subchapter</a:t>
            </a:r>
          </a:p>
          <a:p>
            <a:pPr lvl="4"/>
            <a:r>
              <a:rPr lang="en-US" noProof="0" dirty="0"/>
              <a:t>active subchapter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39999"/>
            <a:ext cx="4514400" cy="4752000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21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27063" y="1443038"/>
            <a:ext cx="3887914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dtTextplatzhalter 12 Id5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 bwMode="auto">
          <a:xfrm>
            <a:off x="4658995" y="1440000"/>
            <a:ext cx="7539355" cy="4752000"/>
          </a:xfrm>
          <a:solidFill>
            <a:srgbClr val="D7D7CD"/>
          </a:solidFill>
        </p:spPr>
        <p:txBody>
          <a:bodyPr lIns="288000" tIns="252000" rIns="576000" bIns="252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noProof="0" dirty="0"/>
              <a:t>Click to edit the toc / contact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active chapter</a:t>
            </a:r>
          </a:p>
          <a:p>
            <a:pPr lvl="3"/>
            <a:r>
              <a:rPr lang="en-US" noProof="0" dirty="0"/>
              <a:t>subchapter</a:t>
            </a:r>
          </a:p>
          <a:p>
            <a:pPr lvl="4"/>
            <a:r>
              <a:rPr lang="en-US" noProof="0" dirty="0"/>
              <a:t>active subchapter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36603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9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4.xml"/><Relationship Id="rId42" Type="http://schemas.openxmlformats.org/officeDocument/2006/relationships/tags" Target="../tags/tag12.xml"/><Relationship Id="rId47" Type="http://schemas.openxmlformats.org/officeDocument/2006/relationships/tags" Target="../tags/tag17.xml"/><Relationship Id="rId50" Type="http://schemas.openxmlformats.org/officeDocument/2006/relationships/tags" Target="../tags/tag20.xml"/><Relationship Id="rId55" Type="http://schemas.openxmlformats.org/officeDocument/2006/relationships/tags" Target="../tags/tag2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11.xml"/><Relationship Id="rId54" Type="http://schemas.openxmlformats.org/officeDocument/2006/relationships/tags" Target="../tags/tag2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37" Type="http://schemas.openxmlformats.org/officeDocument/2006/relationships/tags" Target="../tags/tag7.xml"/><Relationship Id="rId40" Type="http://schemas.openxmlformats.org/officeDocument/2006/relationships/tags" Target="../tags/tag10.xml"/><Relationship Id="rId45" Type="http://schemas.openxmlformats.org/officeDocument/2006/relationships/tags" Target="../tags/tag15.xml"/><Relationship Id="rId53" Type="http://schemas.openxmlformats.org/officeDocument/2006/relationships/tags" Target="../tags/tag23.xml"/><Relationship Id="rId58" Type="http://schemas.openxmlformats.org/officeDocument/2006/relationships/tags" Target="../tags/tag2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6.xml"/><Relationship Id="rId49" Type="http://schemas.openxmlformats.org/officeDocument/2006/relationships/tags" Target="../tags/tag19.xml"/><Relationship Id="rId57" Type="http://schemas.openxmlformats.org/officeDocument/2006/relationships/tags" Target="../tags/tag27.xml"/><Relationship Id="rId6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4" Type="http://schemas.openxmlformats.org/officeDocument/2006/relationships/tags" Target="../tags/tag14.xml"/><Relationship Id="rId52" Type="http://schemas.openxmlformats.org/officeDocument/2006/relationships/tags" Target="../tags/tag22.xml"/><Relationship Id="rId60" Type="http://schemas.openxmlformats.org/officeDocument/2006/relationships/tags" Target="../tags/tag3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5.xml"/><Relationship Id="rId43" Type="http://schemas.openxmlformats.org/officeDocument/2006/relationships/tags" Target="../tags/tag13.xml"/><Relationship Id="rId48" Type="http://schemas.openxmlformats.org/officeDocument/2006/relationships/tags" Target="../tags/tag18.xml"/><Relationship Id="rId56" Type="http://schemas.openxmlformats.org/officeDocument/2006/relationships/tags" Target="../tags/tag26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3.xml"/><Relationship Id="rId38" Type="http://schemas.openxmlformats.org/officeDocument/2006/relationships/tags" Target="../tags/tag8.xml"/><Relationship Id="rId46" Type="http://schemas.openxmlformats.org/officeDocument/2006/relationships/tags" Target="../tags/tag16.xml"/><Relationship Id="rId59" Type="http://schemas.openxmlformats.org/officeDocument/2006/relationships/tags" Target="../tags/tag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/>
          <p:cNvPicPr>
            <a:picLocks noChangeAspect="1" noChangeArrowheads="1"/>
          </p:cNvPicPr>
          <p:nvPr userDrawn="1"/>
        </p:nvPicPr>
        <p:blipFill>
          <a:blip r:embed="rId61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32"/>
            </p:custDataLst>
          </p:nvPr>
        </p:nvSpPr>
        <p:spPr bwMode="auto">
          <a:xfrm>
            <a:off x="0" y="-1"/>
            <a:ext cx="1219835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3384000" bIns="23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33"/>
            </p:custDataLst>
          </p:nvPr>
        </p:nvSpPr>
        <p:spPr bwMode="auto">
          <a:xfrm>
            <a:off x="627063" y="1443037"/>
            <a:ext cx="8208962" cy="475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3072" name="cdtMasterTags_CL1 Id3072"/>
          <p:cNvCxnSpPr/>
          <p:nvPr>
            <p:custDataLst>
              <p:tags r:id="rId3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>
            <p:custDataLst>
              <p:tags r:id="rId3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>
            <p:custDataLst>
              <p:tags r:id="rId3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>
            <p:custDataLst>
              <p:tags r:id="rId3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>
            <p:custDataLst>
              <p:tags r:id="rId3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>
            <p:custDataLst>
              <p:tags r:id="rId4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>
            <p:custDataLst>
              <p:tags r:id="rId4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>
            <p:custDataLst>
              <p:tags r:id="rId4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>
            <p:custDataLst>
              <p:tags r:id="rId4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>
            <p:custDataLst>
              <p:tags r:id="rId4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>
            <p:custDataLst>
              <p:tags r:id="rId4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>
            <p:custDataLst>
              <p:tags r:id="rId4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>
            <p:custDataLst>
              <p:tags r:id="rId4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>
            <p:custDataLst>
              <p:tags r:id="rId4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>
            <p:custDataLst>
              <p:tags r:id="rId4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>
            <p:custDataLst>
              <p:tags r:id="rId5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>
            <p:custDataLst>
              <p:tags r:id="rId5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>
            <p:custDataLst>
              <p:tags r:id="rId5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>
            <p:custDataLst>
              <p:tags r:id="rId5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>
            <p:custDataLst>
              <p:tags r:id="rId5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>
            <p:custDataLst>
              <p:tags r:id="rId5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>
            <p:custDataLst>
              <p:tags r:id="rId5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cdtText Box 133 Id16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0" y="6200774"/>
            <a:ext cx="1219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ru-RU" sz="1000" b="1" noProof="0" dirty="0">
                <a:solidFill>
                  <a:srgbClr val="879BAA"/>
                </a:solidFill>
              </a:rPr>
              <a:t>Без ограничений </a:t>
            </a:r>
            <a:r>
              <a:rPr lang="en-US" sz="1000" b="1" noProof="0" dirty="0">
                <a:solidFill>
                  <a:srgbClr val="879BAA"/>
                </a:solidFill>
              </a:rPr>
              <a:t>© Siemens, 20</a:t>
            </a:r>
            <a:r>
              <a:rPr lang="ru-RU" sz="1000" b="1" noProof="0" dirty="0">
                <a:solidFill>
                  <a:srgbClr val="879BAA"/>
                </a:solidFill>
              </a:rPr>
              <a:t>20</a:t>
            </a:r>
            <a:endParaRPr lang="en-US" sz="1000" b="1" noProof="0" dirty="0">
              <a:solidFill>
                <a:srgbClr val="879BAA"/>
              </a:solidFill>
            </a:endParaRPr>
          </a:p>
        </p:txBody>
      </p:sp>
      <p:sp>
        <p:nvSpPr>
          <p:cNvPr id="64" name="cdtTextBox 12 Id17"/>
          <p:cNvSpPr txBox="1"/>
          <p:nvPr>
            <p:custDataLst>
              <p:tags r:id="rId58"/>
            </p:custDataLst>
          </p:nvPr>
        </p:nvSpPr>
        <p:spPr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noProof="0" dirty="0">
                <a:solidFill>
                  <a:srgbClr val="000000"/>
                </a:solidFill>
              </a:rPr>
              <a:t>14</a:t>
            </a:r>
            <a:r>
              <a:rPr lang="ru-RU" sz="1000" noProof="0" dirty="0">
                <a:solidFill>
                  <a:srgbClr val="000000"/>
                </a:solidFill>
              </a:rPr>
              <a:t>.0</a:t>
            </a:r>
            <a:r>
              <a:rPr lang="en-US" sz="1000" noProof="0" dirty="0">
                <a:solidFill>
                  <a:srgbClr val="000000"/>
                </a:solidFill>
              </a:rPr>
              <a:t>7</a:t>
            </a:r>
            <a:r>
              <a:rPr lang="ru-RU" sz="1000" noProof="0" dirty="0">
                <a:solidFill>
                  <a:srgbClr val="000000"/>
                </a:solidFill>
              </a:rPr>
              <a:t>.2020</a:t>
            </a:r>
            <a:endParaRPr lang="en-US" sz="1000" noProof="0" dirty="0">
              <a:solidFill>
                <a:srgbClr val="000000"/>
              </a:solidFill>
            </a:endParaRPr>
          </a:p>
        </p:txBody>
      </p:sp>
      <p:sp>
        <p:nvSpPr>
          <p:cNvPr id="65" name="cdtTextBox 11 Id18"/>
          <p:cNvSpPr txBox="1"/>
          <p:nvPr>
            <p:custDataLst>
              <p:tags r:id="rId59"/>
            </p:custDataLst>
          </p:nvPr>
        </p:nvSpPr>
        <p:spPr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000" noProof="0" dirty="0">
                <a:solidFill>
                  <a:srgbClr val="000000"/>
                </a:solidFill>
              </a:rPr>
              <a:t>Стр.</a:t>
            </a:r>
            <a:r>
              <a:rPr lang="en-US" sz="1000" noProof="0" dirty="0">
                <a:solidFill>
                  <a:srgbClr val="000000"/>
                </a:solidFill>
              </a:rPr>
              <a:t> </a:t>
            </a:r>
            <a:fld id="{91E7552C-A157-4A4F-8E99-698C0325FC94}" type="slidenum">
              <a:rPr lang="en-US" sz="10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en-US" sz="1000" noProof="0" dirty="0">
              <a:solidFill>
                <a:srgbClr val="000000"/>
              </a:solidFill>
            </a:endParaRPr>
          </a:p>
        </p:txBody>
      </p:sp>
      <p:sp>
        <p:nvSpPr>
          <p:cNvPr id="66" name="cdtTextBox 13 Id19"/>
          <p:cNvSpPr txBox="1"/>
          <p:nvPr>
            <p:custDataLst>
              <p:tags r:id="rId60"/>
            </p:custDataLst>
          </p:nvPr>
        </p:nvSpPr>
        <p:spPr>
          <a:xfrm>
            <a:off x="3787765" y="6597650"/>
            <a:ext cx="8410584" cy="26035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1000" noProof="0" dirty="0">
                <a:solidFill>
                  <a:srgbClr val="000000"/>
                </a:solidFill>
              </a:rPr>
              <a:t>Александр </a:t>
            </a:r>
            <a:r>
              <a:rPr lang="ru-RU" sz="1000" noProof="0" dirty="0" err="1">
                <a:solidFill>
                  <a:srgbClr val="000000"/>
                </a:solidFill>
              </a:rPr>
              <a:t>Нуждин</a:t>
            </a:r>
            <a:r>
              <a:rPr lang="en-US" sz="1000" noProof="0" dirty="0">
                <a:solidFill>
                  <a:srgbClr val="000000"/>
                </a:solidFill>
              </a:rPr>
              <a:t> / RC-RU DI MC D&amp;M</a:t>
            </a:r>
          </a:p>
        </p:txBody>
      </p:sp>
      <p:grpSp>
        <p:nvGrpSpPr>
          <p:cNvPr id="67" name="Gruppieren 66"/>
          <p:cNvGrpSpPr/>
          <p:nvPr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68" name="Gerade Verbindung 67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78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1" name="Textplatzhalter 13"/>
          <p:cNvSpPr txBox="1">
            <a:spLocks/>
          </p:cNvSpPr>
          <p:nvPr userDrawn="1"/>
        </p:nvSpPr>
        <p:spPr bwMode="auto">
          <a:xfrm>
            <a:off x="9483551" y="6273649"/>
            <a:ext cx="2714798" cy="28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90000" rIns="0" bIns="4680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  <a:buClr>
                <a:schemeClr val="accent1"/>
              </a:buClr>
            </a:pPr>
            <a:r>
              <a:rPr lang="ru-RU" sz="1000" b="1" kern="0" dirty="0">
                <a:solidFill>
                  <a:schemeClr val="tx1"/>
                </a:solidFill>
                <a:ea typeface="+mn-ea"/>
                <a:cs typeface="Arial" pitchFamily="34" charset="0"/>
              </a:rPr>
              <a:t> </a:t>
            </a:r>
            <a:r>
              <a:rPr lang="ru-RU" sz="1050" i="1" kern="0" dirty="0">
                <a:solidFill>
                  <a:schemeClr val="tx1"/>
                </a:solidFill>
                <a:ea typeface="+mn-ea"/>
                <a:cs typeface="Arial" pitchFamily="34" charset="0"/>
              </a:rPr>
              <a:t>*Изобретательность для жизни</a:t>
            </a:r>
            <a:endParaRPr kumimoji="0" lang="ru-RU" sz="105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8" r:id="rId3"/>
    <p:sldLayoutId id="2147483709" r:id="rId4"/>
    <p:sldLayoutId id="2147483710" r:id="rId5"/>
    <p:sldLayoutId id="2147483711" r:id="rId6"/>
    <p:sldLayoutId id="2147483703" r:id="rId7"/>
    <p:sldLayoutId id="2147483679" r:id="rId8"/>
    <p:sldLayoutId id="2147483695" r:id="rId9"/>
    <p:sldLayoutId id="2147483705" r:id="rId10"/>
    <p:sldLayoutId id="2147483706" r:id="rId11"/>
    <p:sldLayoutId id="2147483713" r:id="rId12"/>
    <p:sldLayoutId id="2147483712" r:id="rId13"/>
    <p:sldLayoutId id="2147483670" r:id="rId14"/>
    <p:sldLayoutId id="2147483692" r:id="rId15"/>
    <p:sldLayoutId id="2147483696" r:id="rId16"/>
    <p:sldLayoutId id="2147483707" r:id="rId17"/>
    <p:sldLayoutId id="2147483715" r:id="rId18"/>
    <p:sldLayoutId id="2147483683" r:id="rId19"/>
    <p:sldLayoutId id="2147483681" r:id="rId20"/>
    <p:sldLayoutId id="2147483697" r:id="rId21"/>
    <p:sldLayoutId id="2147483691" r:id="rId22"/>
    <p:sldLayoutId id="2147483693" r:id="rId23"/>
    <p:sldLayoutId id="2147483684" r:id="rId24"/>
    <p:sldLayoutId id="2147483685" r:id="rId25"/>
    <p:sldLayoutId id="2147483694" r:id="rId26"/>
    <p:sldLayoutId id="2147483686" r:id="rId27"/>
    <p:sldLayoutId id="2147483688" r:id="rId28"/>
    <p:sldLayoutId id="2147483704" r:id="rId29"/>
    <p:sldLayoutId id="2147483717" r:id="rId30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646E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800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800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800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indent="-1800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None/>
        <a:defRPr>
          <a:solidFill>
            <a:schemeClr val="tx1"/>
          </a:solidFill>
          <a:latin typeface="+mn-lt"/>
          <a:ea typeface="+mn-ea"/>
        </a:defRPr>
      </a:lvl6pPr>
      <a:lvl7pPr marL="72000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None/>
        <a:defRPr>
          <a:solidFill>
            <a:schemeClr val="tx1"/>
          </a:solidFill>
          <a:latin typeface="+mn-lt"/>
          <a:ea typeface="+mn-ea"/>
        </a:defRPr>
      </a:lvl7pPr>
      <a:lvl8pPr marL="72000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None/>
        <a:defRPr>
          <a:solidFill>
            <a:schemeClr val="tx1"/>
          </a:solidFill>
          <a:latin typeface="+mn-lt"/>
          <a:ea typeface="+mn-ea"/>
        </a:defRPr>
      </a:lvl8pPr>
      <a:lvl9pPr marL="72000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None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4.png"/><Relationship Id="rId3" Type="http://schemas.openxmlformats.org/officeDocument/2006/relationships/tags" Target="../tags/tag120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33.png"/><Relationship Id="rId2" Type="http://schemas.openxmlformats.org/officeDocument/2006/relationships/tags" Target="../tags/tag119.xml"/><Relationship Id="rId1" Type="http://schemas.openxmlformats.org/officeDocument/2006/relationships/vmlDrawing" Target="../drawings/vmlDrawing10.v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32.jpeg"/><Relationship Id="rId5" Type="http://schemas.openxmlformats.org/officeDocument/2006/relationships/tags" Target="../tags/tag122.xml"/><Relationship Id="rId10" Type="http://schemas.openxmlformats.org/officeDocument/2006/relationships/image" Target="../media/image31.png"/><Relationship Id="rId4" Type="http://schemas.openxmlformats.org/officeDocument/2006/relationships/tags" Target="../tags/tag121.xml"/><Relationship Id="rId9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38.png"/><Relationship Id="rId3" Type="http://schemas.openxmlformats.org/officeDocument/2006/relationships/tags" Target="../tags/tag124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37.png"/><Relationship Id="rId2" Type="http://schemas.openxmlformats.org/officeDocument/2006/relationships/tags" Target="../tags/tag123.xml"/><Relationship Id="rId1" Type="http://schemas.openxmlformats.org/officeDocument/2006/relationships/vmlDrawing" Target="../drawings/vmlDrawing11.v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36.png"/><Relationship Id="rId5" Type="http://schemas.openxmlformats.org/officeDocument/2006/relationships/tags" Target="../tags/tag126.xml"/><Relationship Id="rId10" Type="http://schemas.openxmlformats.org/officeDocument/2006/relationships/hyperlink" Target="http://www.siemens.com/dt-configurator" TargetMode="External"/><Relationship Id="rId4" Type="http://schemas.openxmlformats.org/officeDocument/2006/relationships/tags" Target="../tags/tag125.xml"/><Relationship Id="rId9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hyperlink" Target="http://www.siemens.com/so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industry.siemens.com/cs/search?search=SIMOGEAR&amp;type=Manual&amp;lc=ru-RU" TargetMode="Externa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2.jpeg"/><Relationship Id="rId5" Type="http://schemas.openxmlformats.org/officeDocument/2006/relationships/hyperlink" Target="mailto:alexander.nuzhdin@siemens.com" TargetMode="External"/><Relationship Id="rId4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98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png"/><Relationship Id="rId2" Type="http://schemas.openxmlformats.org/officeDocument/2006/relationships/tags" Target="../tags/tag97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6.png"/><Relationship Id="rId4" Type="http://schemas.openxmlformats.org/officeDocument/2006/relationships/tags" Target="../tags/tag99.xml"/><Relationship Id="rId9" Type="http://schemas.openxmlformats.org/officeDocument/2006/relationships/hyperlink" Target="https://ru.wikipedia.org/wiki/%D0%9C%D0%BE%D1%82%D0%BE%D1%80-%D1%80%D0%B5%D0%B4%D1%83%D0%BA%D1%82%D0%BE%D1%8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3.png"/><Relationship Id="rId3" Type="http://schemas.openxmlformats.org/officeDocument/2006/relationships/tags" Target="../tags/tag10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png"/><Relationship Id="rId2" Type="http://schemas.openxmlformats.org/officeDocument/2006/relationships/tags" Target="../tags/tag100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0.jpeg"/><Relationship Id="rId4" Type="http://schemas.openxmlformats.org/officeDocument/2006/relationships/tags" Target="../tags/tag102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104.xml"/><Relationship Id="rId7" Type="http://schemas.openxmlformats.org/officeDocument/2006/relationships/oleObject" Target="../embeddings/oleObject3.bin"/><Relationship Id="rId2" Type="http://schemas.openxmlformats.org/officeDocument/2006/relationships/tags" Target="../tags/tag103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105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07.xml"/><Relationship Id="rId7" Type="http://schemas.openxmlformats.org/officeDocument/2006/relationships/image" Target="../media/image16.png"/><Relationship Id="rId2" Type="http://schemas.openxmlformats.org/officeDocument/2006/relationships/tags" Target="../tags/tag106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108.xml"/><Relationship Id="rId9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110.xml"/><Relationship Id="rId7" Type="http://schemas.openxmlformats.org/officeDocument/2006/relationships/oleObject" Target="../embeddings/oleObject3.bin"/><Relationship Id="rId2" Type="http://schemas.openxmlformats.org/officeDocument/2006/relationships/tags" Target="../tags/tag109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111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113.xml"/><Relationship Id="rId7" Type="http://schemas.openxmlformats.org/officeDocument/2006/relationships/image" Target="../media/image14.emf"/><Relationship Id="rId2" Type="http://schemas.openxmlformats.org/officeDocument/2006/relationships/tags" Target="../tags/tag1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1.jpe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20.jpe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115.xml"/><Relationship Id="rId7" Type="http://schemas.openxmlformats.org/officeDocument/2006/relationships/image" Target="../media/image14.emf"/><Relationship Id="rId2" Type="http://schemas.openxmlformats.org/officeDocument/2006/relationships/tags" Target="../tags/tag1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5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24.jpe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30.png"/><Relationship Id="rId3" Type="http://schemas.openxmlformats.org/officeDocument/2006/relationships/tags" Target="../tags/tag117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9.png"/><Relationship Id="rId2" Type="http://schemas.openxmlformats.org/officeDocument/2006/relationships/tags" Target="../tags/tag116.xml"/><Relationship Id="rId1" Type="http://schemas.openxmlformats.org/officeDocument/2006/relationships/vmlDrawing" Target="../drawings/vmlDrawing9.v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7.png"/><Relationship Id="rId4" Type="http://schemas.openxmlformats.org/officeDocument/2006/relationships/tags" Target="../tags/tag118.xml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27063" y="4385511"/>
            <a:ext cx="6480000" cy="1416984"/>
          </a:xfrm>
        </p:spPr>
        <p:txBody>
          <a:bodyPr/>
          <a:lstStyle/>
          <a:p>
            <a:r>
              <a:rPr lang="ru-RU" sz="3600" b="0" dirty="0"/>
              <a:t>Мотор-редукторы </a:t>
            </a:r>
            <a:r>
              <a:rPr lang="en-US" sz="3600" b="0" dirty="0"/>
              <a:t>SIMOGEAR</a:t>
            </a:r>
            <a:endParaRPr lang="en-US" sz="3600" b="0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siemens.com/</a:t>
            </a:r>
            <a:r>
              <a:rPr lang="en-US" dirty="0" err="1"/>
              <a:t>simogear</a:t>
            </a:r>
            <a:endParaRPr lang="en-US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Без ограничений</a:t>
            </a:r>
            <a:r>
              <a:rPr lang="en-US" dirty="0"/>
              <a:t> </a:t>
            </a:r>
            <a:r>
              <a:rPr lang="en-US" noProof="0" dirty="0"/>
              <a:t>© Siemens 20</a:t>
            </a:r>
            <a:r>
              <a:rPr lang="ru-RU" noProof="0" dirty="0"/>
              <a:t>20</a:t>
            </a:r>
            <a:endParaRPr lang="en-US" noProof="0" dirty="0"/>
          </a:p>
        </p:txBody>
      </p:sp>
      <p:sp>
        <p:nvSpPr>
          <p:cNvPr id="39" name="Textplatzhalter 13"/>
          <p:cNvSpPr txBox="1">
            <a:spLocks/>
          </p:cNvSpPr>
          <p:nvPr/>
        </p:nvSpPr>
        <p:spPr bwMode="auto">
          <a:xfrm>
            <a:off x="9320993" y="6354000"/>
            <a:ext cx="2894819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90000" rIns="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*</a:t>
            </a:r>
            <a:r>
              <a:rPr kumimoji="0" lang="ru-RU" sz="105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Изобретательность для жизни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3411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FF6C394-74D0-4ABB-8539-0EC0E257436E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FF6C394-74D0-4ABB-8539-0EC0E25743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B77FA52-B02F-492F-A59A-06A34B64DF86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GB" sz="2200" b="1" u="none" dirty="0">
              <a:solidFill>
                <a:schemeClr val="bg1"/>
              </a:solidFill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67" y="440748"/>
            <a:ext cx="8207337" cy="648000"/>
          </a:xfrm>
        </p:spPr>
        <p:txBody>
          <a:bodyPr lIns="0" tIns="0" rIns="0" bIns="0" anchor="t"/>
          <a:lstStyle/>
          <a:p>
            <a:r>
              <a:rPr lang="ru-RU" dirty="0">
                <a:latin typeface="Arial" panose="020B0604020202020204" pitchFamily="34" charset="0"/>
              </a:rPr>
              <a:t>Мотор-редукторы </a:t>
            </a:r>
            <a:r>
              <a:rPr lang="en-GB" dirty="0">
                <a:latin typeface="Arial" panose="020B0604020202020204" pitchFamily="34" charset="0"/>
              </a:rPr>
              <a:t>SIMOGEAR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Преимущества для клиента</a:t>
            </a:r>
            <a:endParaRPr lang="en-GB" kern="1200" dirty="0">
              <a:latin typeface="Arial" panose="020B0604020202020204" pitchFamily="34" charset="0"/>
            </a:endParaRPr>
          </a:p>
        </p:txBody>
      </p:sp>
      <p:graphicFrame>
        <p:nvGraphicFramePr>
          <p:cNvPr id="7" name="Inhaltsplatzhalter 11">
            <a:extLst>
              <a:ext uri="{FF2B5EF4-FFF2-40B4-BE49-F238E27FC236}">
                <a16:creationId xmlns:a16="http://schemas.microsoft.com/office/drawing/2014/main" id="{246B2D9F-2948-4A0A-8DCE-0C7DC589A849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94017786"/>
              </p:ext>
            </p:extLst>
          </p:nvPr>
        </p:nvGraphicFramePr>
        <p:xfrm>
          <a:off x="613322" y="1484730"/>
          <a:ext cx="10873358" cy="4541685"/>
        </p:xfrm>
        <a:graphic>
          <a:graphicData uri="http://schemas.openxmlformats.org/drawingml/2006/table">
            <a:tbl>
              <a:tblPr/>
              <a:tblGrid>
                <a:gridCol w="5119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0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421"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Функциональность</a:t>
                      </a:r>
                      <a:endParaRPr kumimoji="0" lang="en-US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44075" marR="144075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6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46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646E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4B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Преимущества</a:t>
                      </a:r>
                      <a:endParaRPr kumimoji="0" lang="en-US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44075" marR="144075" marT="36000" marB="36000" anchor="ctr" horzOverflow="overflow">
                    <a:lnL w="28575" cap="flat" cmpd="sng" algn="ctr">
                      <a:solidFill>
                        <a:srgbClr val="4B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323"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142875" indent="-142875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142875" marR="0" lvl="1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464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lang="ru-RU" altLang="de-DE" sz="12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Высокая удельная мощность</a:t>
                      </a:r>
                      <a:endParaRPr lang="en-US" altLang="de-DE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2875" marR="0" lvl="1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464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lang="ru-RU" altLang="de-DE" sz="12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Широкий диапазон соотношений</a:t>
                      </a:r>
                    </a:p>
                    <a:p>
                      <a:pPr marL="142875" marR="0" lvl="1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464B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lang="ru-RU" altLang="de-DE" sz="12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Высокая надежность и длительный срок службы</a:t>
                      </a:r>
                      <a:endParaRPr lang="en-US" altLang="de-DE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75" marR="144075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dirty="0">
                          <a:solidFill>
                            <a:schemeClr val="accent5"/>
                          </a:solidFill>
                          <a:sym typeface="Wingdings 3"/>
                        </a:rPr>
                        <a:t></a:t>
                      </a:r>
                      <a:endParaRPr kumimoji="0" lang="en-US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4B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142875" indent="-142875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133985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464B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altLang="de-DE" sz="12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Высокая производительность</a:t>
                      </a:r>
                      <a:endParaRPr lang="en-US" altLang="de-DE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75" marR="144075" marT="36000" marB="36000" anchor="ctr" horzOverflow="overflow">
                    <a:lnL w="28575" cap="flat" cmpd="sng" algn="ctr">
                      <a:solidFill>
                        <a:srgbClr val="4B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6707"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142875" indent="-142875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142875" marR="0" lvl="1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464B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ru-RU" altLang="de-DE" sz="12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Высокоэффективные редукторы с механическим КПД до 98%</a:t>
                      </a:r>
                    </a:p>
                    <a:p>
                      <a:pPr marL="142875" marR="0" lvl="1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464B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ru-RU" altLang="de-DE" sz="12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Двухступенчатые конические мотор-редукторы с КПД до 96%</a:t>
                      </a:r>
                    </a:p>
                  </a:txBody>
                  <a:tcPr marL="144075" marR="144075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dirty="0">
                          <a:solidFill>
                            <a:schemeClr val="accent5"/>
                          </a:solidFill>
                          <a:sym typeface="Wingdings 3"/>
                        </a:rPr>
                        <a:t></a:t>
                      </a:r>
                      <a:endParaRPr kumimoji="0" lang="en-US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4B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142875" indent="-142875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1344612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464B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de-DE" sz="12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Высокая эффективность</a:t>
                      </a:r>
                      <a:endParaRPr lang="en-US" altLang="de-DE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75" marR="144075" marT="36000" marB="36000" anchor="ctr" horzOverflow="overflow">
                    <a:lnL w="28575" cap="flat" cmpd="sng" algn="ctr">
                      <a:solidFill>
                        <a:srgbClr val="4B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93"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142875" indent="-142875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142875" marR="0" lvl="1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464B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Уменьшенная длина корпуса и меньший вес благодаря уменьшенному количеству соединений и точек уплотнения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75" marR="144075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dirty="0">
                          <a:solidFill>
                            <a:schemeClr val="accent5"/>
                          </a:solidFill>
                          <a:sym typeface="Wingdings 3"/>
                        </a:rPr>
                        <a:t></a:t>
                      </a:r>
                      <a:endParaRPr kumimoji="0" lang="en-US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4B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142875" indent="-142875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1344612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464B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altLang="de-DE" sz="12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Компактное исполнение</a:t>
                      </a:r>
                      <a:endParaRPr lang="en-US" altLang="de-DE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75" marR="144075" marT="36000" marB="36000" anchor="ctr" horzOverflow="overflow">
                    <a:lnL w="28575" cap="flat" cmpd="sng" algn="ctr">
                      <a:solidFill>
                        <a:srgbClr val="4B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5141"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142875" indent="-142875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142875" marR="0" lvl="1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464B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Совместим со всем ассортиментом SIEMENS</a:t>
                      </a:r>
                    </a:p>
                    <a:p>
                      <a:pPr marL="142875" marR="0" lvl="1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464B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Совместимые монтажные размеры</a:t>
                      </a:r>
                    </a:p>
                    <a:p>
                      <a:pPr marL="142875" marR="0" lvl="1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464B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Интегрирован в </a:t>
                      </a:r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TIA sel</a:t>
                      </a:r>
                      <a:r>
                        <a:rPr lang="cs-CZ" sz="12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ction tool</a:t>
                      </a:r>
                    </a:p>
                  </a:txBody>
                  <a:tcPr marL="144075" marR="144075" marT="36000" marB="36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600" dirty="0">
                          <a:solidFill>
                            <a:schemeClr val="accent5"/>
                          </a:solidFill>
                          <a:sym typeface="Wingdings 3"/>
                        </a:rPr>
                        <a:t></a:t>
                      </a:r>
                      <a:endParaRPr kumimoji="0" lang="en-US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4B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1pPr>
                      <a:lvl2pPr marL="142875" indent="-142875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rgbClr val="000000"/>
                          </a:solidFill>
                          <a:latin typeface="Arial" charset="0"/>
                          <a:ea typeface="ＭＳ Ｐゴシック" pitchFamily="34" charset="-128"/>
                          <a:cs typeface="Arial" charset="0"/>
                        </a:defRPr>
                      </a:lvl9pPr>
                    </a:lstStyle>
                    <a:p>
                      <a:pPr marL="1344612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C464B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altLang="de-DE" sz="12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Совместимость</a:t>
                      </a:r>
                      <a:endParaRPr lang="en-US" altLang="de-DE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75" marR="144075" marT="36000" marB="36000" anchor="ctr" horzOverflow="overflow">
                    <a:lnL w="28575" cap="flat" cmpd="sng" algn="ctr">
                      <a:solidFill>
                        <a:srgbClr val="4B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B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Obrázek 5">
            <a:extLst>
              <a:ext uri="{FF2B5EF4-FFF2-40B4-BE49-F238E27FC236}">
                <a16:creationId xmlns:a16="http://schemas.microsoft.com/office/drawing/2014/main" id="{743E6A7D-7FA0-4558-8070-BD800C82DFE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031" y="2951587"/>
            <a:ext cx="1222540" cy="68679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9E893F4-903E-426C-B0BB-0039ECFC256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4369" y="1892405"/>
            <a:ext cx="954646" cy="514350"/>
          </a:xfrm>
          <a:prstGeom prst="rect">
            <a:avLst/>
          </a:prstGeom>
        </p:spPr>
      </p:pic>
      <p:pic>
        <p:nvPicPr>
          <p:cNvPr id="10" name="Obrázek 10">
            <a:extLst>
              <a:ext uri="{FF2B5EF4-FFF2-40B4-BE49-F238E27FC236}">
                <a16:creationId xmlns:a16="http://schemas.microsoft.com/office/drawing/2014/main" id="{54CEFF28-918A-4CF5-9E52-4B24A992E8C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179" y="5054980"/>
            <a:ext cx="784824" cy="709612"/>
          </a:xfrm>
          <a:prstGeom prst="rect">
            <a:avLst/>
          </a:prstGeom>
        </p:spPr>
      </p:pic>
      <p:pic>
        <p:nvPicPr>
          <p:cNvPr id="11" name="Obrázek 28">
            <a:extLst>
              <a:ext uri="{FF2B5EF4-FFF2-40B4-BE49-F238E27FC236}">
                <a16:creationId xmlns:a16="http://schemas.microsoft.com/office/drawing/2014/main" id="{73256576-3C19-4E89-AFE4-DBA20140071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847" y="3942967"/>
            <a:ext cx="1441689" cy="81095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2503793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GB" sz="2200" b="1" u="none" dirty="0">
              <a:solidFill>
                <a:schemeClr val="bg1"/>
              </a:solidFill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26567" y="440748"/>
            <a:ext cx="8207337" cy="648000"/>
          </a:xfrm>
        </p:spPr>
        <p:txBody>
          <a:bodyPr lIns="0" tIns="0" rIns="0" bIns="0" anchor="t"/>
          <a:lstStyle/>
          <a:p>
            <a:r>
              <a:rPr lang="en-GB" dirty="0">
                <a:latin typeface="Arial" panose="020B0604020202020204" pitchFamily="34" charset="0"/>
              </a:rPr>
              <a:t>DT configurator</a:t>
            </a:r>
            <a:br>
              <a:rPr lang="en-GB" dirty="0">
                <a:latin typeface="Arial" panose="020B0604020202020204" pitchFamily="34" charset="0"/>
              </a:rPr>
            </a:br>
            <a:r>
              <a:rPr lang="ru-RU" dirty="0"/>
              <a:t>Простой выбор и поиск информации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35A3E7-594E-4663-96C9-A276AD230ED8}"/>
              </a:ext>
            </a:extLst>
          </p:cNvPr>
          <p:cNvSpPr/>
          <p:nvPr/>
        </p:nvSpPr>
        <p:spPr>
          <a:xfrm>
            <a:off x="584802" y="4077090"/>
            <a:ext cx="610962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50BED7"/>
                </a:solidFill>
                <a:latin typeface="Arial" charset="0"/>
              </a:rPr>
              <a:t>DT configurator</a:t>
            </a:r>
            <a:r>
              <a:rPr lang="ru-RU" sz="2000" b="1" dirty="0">
                <a:solidFill>
                  <a:srgbClr val="50BED7"/>
                </a:solidFill>
                <a:latin typeface="Arial" charset="0"/>
              </a:rPr>
              <a:t>: </a:t>
            </a:r>
            <a:r>
              <a:rPr lang="ru-RU" sz="2000" dirty="0">
                <a:solidFill>
                  <a:srgbClr val="000000"/>
                </a:solidFill>
                <a:latin typeface="Arial" charset="0"/>
                <a:hlinkClick r:id="rId10"/>
              </a:rPr>
              <a:t>www.siemens.com/</a:t>
            </a:r>
            <a:r>
              <a:rPr lang="en-US" sz="2000" dirty="0">
                <a:solidFill>
                  <a:srgbClr val="000000"/>
                </a:solidFill>
                <a:latin typeface="Arial" charset="0"/>
                <a:hlinkClick r:id="rId10"/>
              </a:rPr>
              <a:t>dt-configurator</a:t>
            </a:r>
            <a:endParaRPr lang="ru-RU" sz="2000" dirty="0">
              <a:solidFill>
                <a:srgbClr val="000000"/>
              </a:solidFill>
              <a:latin typeface="Arial" charset="0"/>
            </a:endParaRPr>
          </a:p>
          <a:p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333B4-94A1-49DE-AB9F-CBDC71BD5E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6147" y="1412720"/>
            <a:ext cx="10975788" cy="24454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22417C-8BA0-45EB-92EF-D64C2FB9F4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81278" y="4535854"/>
            <a:ext cx="3035793" cy="16680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CDBA10-AE27-4398-B8F4-21AA889D4A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91303" y="3698759"/>
            <a:ext cx="3510900" cy="248021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9413212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567" y="440748"/>
            <a:ext cx="8207337" cy="6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7DD2E6"/>
                </a:solidFill>
              </a14:hiddenFill>
            </a:ext>
          </a:extLst>
        </p:spPr>
        <p:txBody>
          <a:bodyPr lIns="0" tIns="0" rIns="0" bIns="0" anchor="t"/>
          <a:lstStyle/>
          <a:p>
            <a:r>
              <a:rPr lang="ru-RU" dirty="0"/>
              <a:t>Мотор-редукторы </a:t>
            </a:r>
            <a:r>
              <a:rPr lang="en-GB" dirty="0"/>
              <a:t>SIMOGEAR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ru-RU" dirty="0"/>
              <a:t>Быстрый поиск запасных частей - </a:t>
            </a:r>
            <a:r>
              <a:rPr lang="en-US" dirty="0"/>
              <a:t>Spares on Web (SOW)</a:t>
            </a:r>
            <a:br>
              <a:rPr lang="en-US" dirty="0"/>
            </a:b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D46E77-82A0-4482-8D5C-B47BA0C6D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67" y="1912293"/>
            <a:ext cx="4741155" cy="23763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CD7862-E4DD-4EF7-914D-179DAF6FE79B}"/>
              </a:ext>
            </a:extLst>
          </p:cNvPr>
          <p:cNvSpPr/>
          <p:nvPr/>
        </p:nvSpPr>
        <p:spPr>
          <a:xfrm>
            <a:off x="630901" y="1397313"/>
            <a:ext cx="484023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50BED7"/>
                </a:solidFill>
                <a:latin typeface="Arial" charset="0"/>
              </a:rPr>
              <a:t>Spares on Web</a:t>
            </a:r>
            <a:r>
              <a:rPr lang="ru-RU" sz="2000" b="1" dirty="0">
                <a:solidFill>
                  <a:srgbClr val="50BED7"/>
                </a:solidFill>
                <a:latin typeface="Arial" charset="0"/>
              </a:rPr>
              <a:t>: </a:t>
            </a:r>
            <a:r>
              <a:rPr lang="ru-RU" sz="2000" dirty="0">
                <a:solidFill>
                  <a:srgbClr val="000000"/>
                </a:solidFill>
                <a:latin typeface="Arial" charset="0"/>
                <a:hlinkClick r:id="rId4"/>
              </a:rPr>
              <a:t>www.siemens.com/sow</a:t>
            </a:r>
            <a:endParaRPr lang="ru-RU" sz="2000" dirty="0">
              <a:solidFill>
                <a:srgbClr val="000000"/>
              </a:solidFill>
              <a:latin typeface="Arial" charset="0"/>
            </a:endParaRPr>
          </a:p>
          <a:p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111C08-0CF5-4FD5-8BAD-97936D17D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255" y="1556740"/>
            <a:ext cx="3267075" cy="9525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9922CA63-BC13-4CCF-91EE-D0E7DB291077}"/>
              </a:ext>
            </a:extLst>
          </p:cNvPr>
          <p:cNvSpPr/>
          <p:nvPr/>
        </p:nvSpPr>
        <p:spPr bwMode="auto">
          <a:xfrm>
            <a:off x="6531236" y="1412718"/>
            <a:ext cx="3600500" cy="1224171"/>
          </a:xfrm>
          <a:prstGeom prst="rect">
            <a:avLst/>
          </a:prstGeom>
          <a:noFill/>
          <a:ln w="57150">
            <a:solidFill>
              <a:srgbClr val="EB780A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 rtl="0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5F351A-67DC-45FF-8517-D4498F2EAA04}"/>
              </a:ext>
            </a:extLst>
          </p:cNvPr>
          <p:cNvCxnSpPr/>
          <p:nvPr/>
        </p:nvCxnSpPr>
        <p:spPr bwMode="auto">
          <a:xfrm flipV="1">
            <a:off x="2066614" y="1756450"/>
            <a:ext cx="4464622" cy="68475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EB78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FCBF511-2385-4DF0-BA37-ED726DC405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1345" y="4458027"/>
            <a:ext cx="7452385" cy="1473903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29AD2D76-CA51-47E6-B158-95C84978ADF6}"/>
              </a:ext>
            </a:extLst>
          </p:cNvPr>
          <p:cNvSpPr/>
          <p:nvPr/>
        </p:nvSpPr>
        <p:spPr bwMode="auto">
          <a:xfrm>
            <a:off x="4012843" y="4330378"/>
            <a:ext cx="7705070" cy="1756690"/>
          </a:xfrm>
          <a:prstGeom prst="rect">
            <a:avLst/>
          </a:prstGeom>
          <a:noFill/>
          <a:ln w="57150">
            <a:solidFill>
              <a:srgbClr val="EB780A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 rtl="0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BAD2DC-BD44-4429-BDE4-01498290A261}"/>
              </a:ext>
            </a:extLst>
          </p:cNvPr>
          <p:cNvCxnSpPr/>
          <p:nvPr/>
        </p:nvCxnSpPr>
        <p:spPr bwMode="auto">
          <a:xfrm flipH="1">
            <a:off x="7613343" y="2630587"/>
            <a:ext cx="648090" cy="169979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74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567" y="440748"/>
            <a:ext cx="8207337" cy="6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7DD2E6"/>
                </a:solidFill>
              </a14:hiddenFill>
            </a:ext>
          </a:extLst>
        </p:spPr>
        <p:txBody>
          <a:bodyPr lIns="0" tIns="0" rIns="0" bIns="0" anchor="t"/>
          <a:lstStyle/>
          <a:p>
            <a:r>
              <a:rPr lang="ru-RU" dirty="0"/>
              <a:t>Мотор-редукторы </a:t>
            </a:r>
            <a:r>
              <a:rPr lang="en-GB" dirty="0"/>
              <a:t>SIMOGEAR</a:t>
            </a:r>
            <a:br>
              <a:rPr lang="ru-RU" dirty="0"/>
            </a:br>
            <a:r>
              <a:rPr lang="ru-RU" dirty="0"/>
              <a:t>Документация</a:t>
            </a:r>
            <a:br>
              <a:rPr lang="en-US" dirty="0"/>
            </a:b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58EB1B-073D-406D-8975-66CD5F8D1F57}"/>
              </a:ext>
            </a:extLst>
          </p:cNvPr>
          <p:cNvSpPr/>
          <p:nvPr/>
        </p:nvSpPr>
        <p:spPr>
          <a:xfrm>
            <a:off x="579019" y="1397313"/>
            <a:ext cx="494481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50BED7"/>
                </a:solidFill>
                <a:latin typeface="Arial" charset="0"/>
              </a:rPr>
              <a:t>Вся документация на русском языке!</a:t>
            </a:r>
            <a:endParaRPr lang="ru-RU" sz="2000" dirty="0">
              <a:solidFill>
                <a:srgbClr val="000000"/>
              </a:solidFill>
              <a:latin typeface="Arial" charset="0"/>
            </a:endParaRPr>
          </a:p>
          <a:p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1CAC84-9268-4AFC-BA73-8F48ACD08F25}"/>
              </a:ext>
            </a:extLst>
          </p:cNvPr>
          <p:cNvSpPr/>
          <p:nvPr/>
        </p:nvSpPr>
        <p:spPr>
          <a:xfrm>
            <a:off x="579573" y="5733320"/>
            <a:ext cx="116187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Arial" charset="0"/>
                <a:hlinkClick r:id="rId3"/>
              </a:rPr>
              <a:t>https://support.industry.siemens.com/cs/search?search=SIMOGEAR&amp;type=Manual&amp;lc=ru-RU</a:t>
            </a:r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C4C954-319F-46C9-BC23-4984860D5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41" y="1970619"/>
            <a:ext cx="2750220" cy="34900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7806E7-FDCD-45EB-AB76-282CB2786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836" y="1970619"/>
            <a:ext cx="2614339" cy="3490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AE9647-6CAD-4306-BE83-4CA9C3976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5650" y="1953424"/>
            <a:ext cx="2572355" cy="34900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E82A66-FF6E-4EE9-ACB7-A5DD996DCA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7425" y="1962021"/>
            <a:ext cx="2614339" cy="348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7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dtRectangle 4 Id109572">
            <a:extLst>
              <a:ext uri="{FF2B5EF4-FFF2-40B4-BE49-F238E27FC236}">
                <a16:creationId xmlns:a16="http://schemas.microsoft.com/office/drawing/2014/main" id="{3B157EF6-5734-425E-98A0-7869B7D8D11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626567" y="440748"/>
            <a:ext cx="8207337" cy="648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 baseline="0">
                <a:solidFill>
                  <a:srgbClr val="00646E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ru-RU" kern="0" dirty="0"/>
              <a:t>Большое спасибо за внимание</a:t>
            </a:r>
            <a:r>
              <a:rPr lang="en-GB" kern="0" dirty="0"/>
              <a:t>!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C05D685-2E48-4E74-ADA3-A6B8BD2EB305}"/>
              </a:ext>
            </a:extLst>
          </p:cNvPr>
          <p:cNvSpPr txBox="1">
            <a:spLocks/>
          </p:cNvSpPr>
          <p:nvPr/>
        </p:nvSpPr>
        <p:spPr>
          <a:xfrm>
            <a:off x="4659015" y="1449388"/>
            <a:ext cx="7539037" cy="475138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tabLst/>
              <a:defRPr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1793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58775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38163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175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indent="-1800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indent="-1800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720000" indent="-1800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720000" indent="-1800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endParaRPr lang="ru-RU" kern="0" dirty="0"/>
          </a:p>
        </p:txBody>
      </p:sp>
      <p:sp>
        <p:nvSpPr>
          <p:cNvPr id="12" name="EN Disclaimer for sales presentations">
            <a:extLst>
              <a:ext uri="{FF2B5EF4-FFF2-40B4-BE49-F238E27FC236}">
                <a16:creationId xmlns:a16="http://schemas.microsoft.com/office/drawing/2014/main" id="{DFC849E3-0C96-4625-83FD-2626D9DB8B3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658996" y="4620525"/>
            <a:ext cx="7537803" cy="1112731"/>
          </a:xfrm>
          <a:prstGeom prst="rect">
            <a:avLst/>
          </a:prstGeom>
          <a:solidFill>
            <a:srgbClr val="D7D7CD"/>
          </a:solidFill>
        </p:spPr>
        <p:txBody>
          <a:bodyPr wrap="square" lIns="252000" tIns="36000" rIns="482400" bIns="36000" rtlCol="0" anchor="b" anchorCtr="0">
            <a:sp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ru-RU" sz="800" dirty="0">
                <a:solidFill>
                  <a:schemeClr val="tx1"/>
                </a:solidFill>
              </a:rPr>
              <a:t>Возможны изменения и неточности. Этот документ содержит только общее описание продукта и рабочие признаки, которые могут не соответствовать этому описанию в конкретном случае использования и могут быть изменены вследствие доработки продукта. Соответствие требуемых признаков производительности является обязательным только в том случае, если они явным образом согласованы при заключении договора.</a:t>
            </a:r>
          </a:p>
          <a:p>
            <a:pPr>
              <a:lnSpc>
                <a:spcPct val="110000"/>
              </a:lnSpc>
              <a:spcBef>
                <a:spcPts val="400"/>
              </a:spcBef>
            </a:pPr>
            <a:endParaRPr lang="ru-RU" sz="8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ru-RU" sz="800" dirty="0">
                <a:solidFill>
                  <a:schemeClr val="tx1"/>
                </a:solidFill>
              </a:rPr>
              <a:t>Названия изделий могут содержать защищённые торговые марки и прочие права концерна Siemens и третьих лиц, неправомочное использование которых ведёт к нарушению прав владельцев.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A9458C27-0120-4B60-BDBD-17A9F7D19F77}"/>
              </a:ext>
            </a:extLst>
          </p:cNvPr>
          <p:cNvSpPr txBox="1">
            <a:spLocks/>
          </p:cNvSpPr>
          <p:nvPr/>
        </p:nvSpPr>
        <p:spPr>
          <a:xfrm>
            <a:off x="4811415" y="1601788"/>
            <a:ext cx="7539037" cy="475138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tabLst/>
              <a:defRPr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1793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58775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38163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7175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Char char="•"/>
              <a:tabLst/>
              <a:defRPr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indent="-1800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720000" indent="-1800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720000" indent="-1800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720000" indent="-1800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US" kern="0"/>
              <a:t>DI MC Drives &amp; Motors</a:t>
            </a:r>
          </a:p>
          <a:p>
            <a:r>
              <a:rPr lang="ru-RU" b="1" kern="0"/>
              <a:t>Александр</a:t>
            </a:r>
            <a:r>
              <a:rPr lang="en-US" b="1" kern="0"/>
              <a:t> </a:t>
            </a:r>
            <a:r>
              <a:rPr lang="ru-RU" b="1" kern="0"/>
              <a:t>Нуждин</a:t>
            </a:r>
            <a:br>
              <a:rPr lang="en-US" sz="2400" kern="0"/>
            </a:br>
            <a:r>
              <a:rPr lang="ru-RU" kern="0"/>
              <a:t>Цифровое производство</a:t>
            </a:r>
            <a:br>
              <a:rPr lang="en-US" kern="0"/>
            </a:br>
            <a:r>
              <a:rPr lang="ru-RU" kern="0"/>
              <a:t>Управление перемещением</a:t>
            </a:r>
            <a:endParaRPr lang="en-US" kern="0"/>
          </a:p>
          <a:p>
            <a:r>
              <a:rPr lang="ru-RU" kern="0"/>
              <a:t>Большая Татарская</a:t>
            </a:r>
            <a:r>
              <a:rPr lang="en-US" kern="0"/>
              <a:t>, 9</a:t>
            </a:r>
            <a:br>
              <a:rPr lang="en-US" kern="0"/>
            </a:br>
            <a:r>
              <a:rPr lang="en-US" kern="0"/>
              <a:t>115184 </a:t>
            </a:r>
            <a:r>
              <a:rPr lang="ru-RU" kern="0"/>
              <a:t>Москва</a:t>
            </a:r>
            <a:br>
              <a:rPr lang="en-US" kern="0"/>
            </a:br>
            <a:r>
              <a:rPr lang="ru-RU" kern="0"/>
              <a:t>Мобильный</a:t>
            </a:r>
            <a:r>
              <a:rPr lang="en-US" kern="0"/>
              <a:t>: +7 </a:t>
            </a:r>
            <a:r>
              <a:rPr lang="ru-RU" kern="0"/>
              <a:t>(</a:t>
            </a:r>
            <a:r>
              <a:rPr lang="en-US" kern="0"/>
              <a:t>916</a:t>
            </a:r>
            <a:r>
              <a:rPr lang="ru-RU" kern="0"/>
              <a:t>)</a:t>
            </a:r>
            <a:r>
              <a:rPr lang="en-US" kern="0"/>
              <a:t> 686</a:t>
            </a:r>
            <a:r>
              <a:rPr lang="ru-RU" kern="0"/>
              <a:t>-</a:t>
            </a:r>
            <a:r>
              <a:rPr lang="en-US" kern="0"/>
              <a:t>08</a:t>
            </a:r>
            <a:r>
              <a:rPr lang="ru-RU" kern="0"/>
              <a:t>-</a:t>
            </a:r>
            <a:r>
              <a:rPr lang="en-US" kern="0"/>
              <a:t>42</a:t>
            </a:r>
          </a:p>
          <a:p>
            <a:r>
              <a:rPr lang="en-US" kern="0"/>
              <a:t>E-mail:</a:t>
            </a:r>
            <a:r>
              <a:rPr lang="ru-RU" sz="2400" kern="0"/>
              <a:t> </a:t>
            </a:r>
            <a:r>
              <a:rPr lang="en-US" kern="0">
                <a:hlinkClick r:id="rId5"/>
              </a:rPr>
              <a:t>alexander.nuzhdin@siemens.com</a:t>
            </a:r>
            <a:endParaRPr lang="ru-RU" kern="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A7C3E2F-6D6E-4562-9DBD-C8C76463652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l="23275" r="23275"/>
          <a:stretch>
            <a:fillRect/>
          </a:stretch>
        </p:blipFill>
        <p:spPr/>
      </p:pic>
      <p:sp>
        <p:nvSpPr>
          <p:cNvPr id="14" name="cdtTextBox 4 Id5">
            <a:extLst>
              <a:ext uri="{FF2B5EF4-FFF2-40B4-BE49-F238E27FC236}">
                <a16:creationId xmlns:a16="http://schemas.microsoft.com/office/drawing/2014/main" id="{64C8DF9F-2F08-46C2-9CC6-C873B79811A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654550" y="5595946"/>
            <a:ext cx="7543800" cy="569904"/>
          </a:xfrm>
          <a:prstGeom prst="rect">
            <a:avLst/>
          </a:prstGeom>
          <a:noFill/>
        </p:spPr>
        <p:txBody>
          <a:bodyPr wrap="square" lIns="252000" tIns="0" rIns="180000" bIns="144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</a:rPr>
              <a:t>siemens.ru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0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21177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8194" name="Object 4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77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95781AF-1C38-4760-9B07-DB5EEEA00F0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GB" sz="2200" b="1" u="none" dirty="0">
              <a:solidFill>
                <a:schemeClr val="bg1"/>
              </a:solidFill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F1F76A-2949-48B9-A1FB-2B7B65ECE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Мотор-редуктор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D84344-DE7C-4B35-A38D-A986C1060B81}"/>
              </a:ext>
            </a:extLst>
          </p:cNvPr>
          <p:cNvSpPr/>
          <p:nvPr/>
        </p:nvSpPr>
        <p:spPr>
          <a:xfrm>
            <a:off x="1884536" y="1439999"/>
            <a:ext cx="979747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 charset="0"/>
              </a:rPr>
              <a:t>Мотор-редуктор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" charset="0"/>
              </a:rPr>
              <a:t>(от лат. </a:t>
            </a:r>
            <a:r>
              <a:rPr lang="ru-RU" dirty="0" err="1">
                <a:solidFill>
                  <a:srgbClr val="005F87"/>
                </a:solidFill>
                <a:latin typeface="Arial" charset="0"/>
              </a:rPr>
              <a:t>motor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 — приводящий в движение и лат. </a:t>
            </a:r>
            <a:r>
              <a:rPr lang="ru-RU" dirty="0" err="1">
                <a:solidFill>
                  <a:srgbClr val="005F87"/>
                </a:solidFill>
                <a:latin typeface="Arial" charset="0"/>
              </a:rPr>
              <a:t>reductor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 — ведущий обратно) — агрегат, представляющий собой совмещённые в одном блоке электродвигатель и редуктор, их комбинация.</a:t>
            </a:r>
          </a:p>
        </p:txBody>
      </p:sp>
      <p:pic>
        <p:nvPicPr>
          <p:cNvPr id="11" name="Picture 10">
            <a:hlinkClick r:id="rId9"/>
            <a:extLst>
              <a:ext uri="{FF2B5EF4-FFF2-40B4-BE49-F238E27FC236}">
                <a16:creationId xmlns:a16="http://schemas.microsoft.com/office/drawing/2014/main" id="{B3FE0811-502A-4E7D-A7B9-7E1CC27540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337" y="1439998"/>
            <a:ext cx="1046208" cy="1281555"/>
          </a:xfrm>
          <a:prstGeom prst="rect">
            <a:avLst/>
          </a:prstGeom>
        </p:spPr>
      </p:pic>
      <p:pic>
        <p:nvPicPr>
          <p:cNvPr id="8192" name="Picture 8191">
            <a:extLst>
              <a:ext uri="{FF2B5EF4-FFF2-40B4-BE49-F238E27FC236}">
                <a16:creationId xmlns:a16="http://schemas.microsoft.com/office/drawing/2014/main" id="{523775A4-2245-4848-AF38-860E9458B6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933070"/>
            <a:ext cx="12198350" cy="2253902"/>
          </a:xfrm>
          <a:prstGeom prst="rect">
            <a:avLst/>
          </a:prstGeom>
        </p:spPr>
      </p:pic>
      <p:pic>
        <p:nvPicPr>
          <p:cNvPr id="8195" name="Picture 8194">
            <a:extLst>
              <a:ext uri="{FF2B5EF4-FFF2-40B4-BE49-F238E27FC236}">
                <a16:creationId xmlns:a16="http://schemas.microsoft.com/office/drawing/2014/main" id="{1F96C559-CA2E-43BA-9D1C-817890CA95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5941" y="3140960"/>
            <a:ext cx="4997153" cy="309823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2510772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21177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8194" name="Object 4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77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95781AF-1C38-4760-9B07-DB5EEEA00F0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GB" sz="2200" b="1" u="none" dirty="0">
              <a:solidFill>
                <a:schemeClr val="bg1"/>
              </a:solidFill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16" name="Inhaltsplatzhalter 2"/>
          <p:cNvGraphicFramePr>
            <a:graphicFrameLocks noGrp="1"/>
          </p:cNvGraphicFramePr>
          <p:nvPr>
            <p:ph idx="1"/>
          </p:nvPr>
        </p:nvGraphicFramePr>
        <p:xfrm>
          <a:off x="1197402" y="2996952"/>
          <a:ext cx="2160000" cy="2546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algn="ctr" defTabSz="914400" rtl="0">
                        <a:buNone/>
                      </a:pPr>
                      <a:r>
                        <a:rPr lang="en-GB" sz="1400" b="1" i="0" u="none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SIMOGEAR</a:t>
                      </a:r>
                      <a:endParaRPr lang="ru-RU" sz="1400" b="1" i="0" u="none" baseline="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ctr" defTabSz="914400" rtl="0">
                        <a:buNone/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Асинхронные двигатели</a:t>
                      </a:r>
                      <a:endParaRPr lang="en-GB" sz="1200" b="1" i="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rgbClr val="32A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954">
                <a:tc>
                  <a:txBody>
                    <a:bodyPr/>
                    <a:lstStyle/>
                    <a:p>
                      <a:pPr eaLnBrk="1"/>
                      <a:endParaRPr lang="en-GB" sz="1400" dirty="0"/>
                    </a:p>
                  </a:txBody>
                  <a:tcPr>
                    <a:solidFill>
                      <a:srgbClr val="BECD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Конвейерное оборудование, монорельсовые системы, погрузочно-разгрузочное оборудование, краны, миксеры, смесители и т.</a:t>
                      </a:r>
                      <a:r>
                        <a:rPr lang="en-US" sz="12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п. </a:t>
                      </a:r>
                    </a:p>
                  </a:txBody>
                  <a:tcPr>
                    <a:lnL w="12700" cap="flat" cmpd="sng" algn="ctr">
                      <a:solidFill>
                        <a:srgbClr val="697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7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978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712015" y="5589312"/>
            <a:ext cx="10514969" cy="648000"/>
          </a:xfrm>
          <a:prstGeom prst="rightArrow">
            <a:avLst>
              <a:gd name="adj1" fmla="val 45833"/>
              <a:gd name="adj2" fmla="val 62020"/>
            </a:avLst>
          </a:prstGeom>
          <a:solidFill>
            <a:srgbClr val="32A0A0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algn="ctr" rtl="0" eaLnBrk="0" hangingPunct="0">
              <a:spcBef>
                <a:spcPct val="0"/>
              </a:spcBef>
            </a:pPr>
            <a:r>
              <a:rPr lang="ru-RU" b="1" i="0" u="none" baseline="0" dirty="0">
                <a:solidFill>
                  <a:schemeClr val="bg1"/>
                </a:solidFill>
              </a:rPr>
              <a:t>Динамичность,</a:t>
            </a:r>
            <a:r>
              <a:rPr lang="ru-RU" b="1" i="0" u="none" dirty="0">
                <a:solidFill>
                  <a:schemeClr val="bg1"/>
                </a:solidFill>
              </a:rPr>
              <a:t> компактность</a:t>
            </a:r>
            <a:endParaRPr lang="en-GB" altLang="de-DE" b="1" dirty="0">
              <a:solidFill>
                <a:schemeClr val="bg1"/>
              </a:solidFill>
            </a:endParaRPr>
          </a:p>
        </p:txBody>
      </p:sp>
      <p:graphicFrame>
        <p:nvGraphicFramePr>
          <p:cNvPr id="20" name="Inhaltsplatzhalter 2"/>
          <p:cNvGraphicFramePr>
            <a:graphicFrameLocks/>
          </p:cNvGraphicFramePr>
          <p:nvPr/>
        </p:nvGraphicFramePr>
        <p:xfrm>
          <a:off x="6220672" y="1922543"/>
          <a:ext cx="2161190" cy="264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algn="ctr" defTabSz="914400" rtl="0">
                        <a:buNone/>
                      </a:pPr>
                      <a:r>
                        <a:rPr lang="ru-RU" sz="1400" b="1" i="0" u="none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Серво</a:t>
                      </a:r>
                      <a:r>
                        <a:rPr lang="en-GB" sz="1400" b="1" i="0" u="none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>
                        <a:buNone/>
                      </a:pPr>
                      <a:r>
                        <a:rPr lang="ru-RU" sz="1400" b="1" i="0" u="none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мотор-редукторы</a:t>
                      </a:r>
                      <a:endParaRPr lang="en-GB" sz="1400" b="1" i="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rgbClr val="32A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362">
                <a:tc>
                  <a:txBody>
                    <a:bodyPr/>
                    <a:lstStyle/>
                    <a:p>
                      <a:pPr eaLnBrk="1"/>
                      <a:endParaRPr lang="en-GB" sz="1400" dirty="0"/>
                    </a:p>
                    <a:p>
                      <a:pPr eaLnBrk="1"/>
                      <a:endParaRPr lang="en-GB" sz="1400" dirty="0"/>
                    </a:p>
                    <a:p>
                      <a:pPr eaLnBrk="1"/>
                      <a:endParaRPr lang="en-GB" sz="1400" dirty="0"/>
                    </a:p>
                  </a:txBody>
                  <a:tcPr>
                    <a:solidFill>
                      <a:srgbClr val="BECD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Производственное оборудование, оборудование для упаковывания, складирования, обработки металлов и машиностроения в целом</a:t>
                      </a:r>
                    </a:p>
                  </a:txBody>
                  <a:tcP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Inhaltsplatzhalt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888396"/>
              </p:ext>
            </p:extLst>
          </p:nvPr>
        </p:nvGraphicFramePr>
        <p:xfrm>
          <a:off x="8733498" y="1519104"/>
          <a:ext cx="2160000" cy="2505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algn="ctr" defTabSz="914400" rtl="0">
                        <a:buNone/>
                      </a:pPr>
                      <a:r>
                        <a:rPr lang="ru-RU" sz="1400" b="1" i="0" u="none" baseline="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+mn-cs"/>
                        </a:rPr>
                        <a:t>Планетарные серво мотор-редукторы</a:t>
                      </a:r>
                      <a:endParaRPr lang="en-GB" sz="800" b="0" i="0" baseline="30000" dirty="0">
                        <a:solidFill>
                          <a:schemeClr val="lt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A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435">
                <a:tc>
                  <a:txBody>
                    <a:bodyPr/>
                    <a:lstStyle/>
                    <a:p>
                      <a:pPr eaLnBrk="1"/>
                      <a:endParaRPr lang="en-GB" sz="1400" dirty="0"/>
                    </a:p>
                  </a:txBody>
                  <a:tcPr>
                    <a:solidFill>
                      <a:srgbClr val="BECD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marL="0" algn="l" defTabSz="914400" rtl="0">
                        <a:buNone/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Машинное оборудование, деревообрабатывающее и другое обрабатывающее оборудование, робототехника и манипуляторы</a:t>
                      </a:r>
                      <a:endParaRPr lang="en-GB" sz="1200" b="0" i="0" baseline="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Picture 25" descr="RZ_LW_1FK7042_sRGB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1503" y="2139317"/>
            <a:ext cx="513020" cy="5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6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7891" y="2176473"/>
            <a:ext cx="507704" cy="48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0883" y="2122529"/>
            <a:ext cx="517008" cy="53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840" y="3650642"/>
            <a:ext cx="945970" cy="586502"/>
          </a:xfrm>
          <a:prstGeom prst="rect">
            <a:avLst/>
          </a:prstGeom>
        </p:spPr>
      </p:pic>
      <p:sp>
        <p:nvSpPr>
          <p:cNvPr id="17" name="AutoShape 9"/>
          <p:cNvSpPr>
            <a:spLocks noChangeArrowheads="1"/>
          </p:cNvSpPr>
          <p:nvPr/>
        </p:nvSpPr>
        <p:spPr bwMode="auto">
          <a:xfrm rot="16200000">
            <a:off x="-1389643" y="3429087"/>
            <a:ext cx="4536405" cy="648000"/>
          </a:xfrm>
          <a:prstGeom prst="rightArrow">
            <a:avLst>
              <a:gd name="adj1" fmla="val 52093"/>
              <a:gd name="adj2" fmla="val 56339"/>
            </a:avLst>
          </a:prstGeom>
          <a:solidFill>
            <a:srgbClr val="32A0A0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algn="ctr" rtl="0" eaLnBrk="0" hangingPunct="0">
              <a:spcBef>
                <a:spcPct val="0"/>
              </a:spcBef>
              <a:buClrTx/>
              <a:buFontTx/>
              <a:buNone/>
            </a:pPr>
            <a:r>
              <a:rPr lang="ru-RU" b="1" i="0" u="none" baseline="0" dirty="0">
                <a:solidFill>
                  <a:schemeClr val="bg1"/>
                </a:solidFill>
              </a:rPr>
              <a:t>Цена</a:t>
            </a:r>
            <a:endParaRPr lang="en-GB" altLang="de-DE" b="1" dirty="0">
              <a:solidFill>
                <a:schemeClr val="bg1"/>
              </a:solidFill>
            </a:endParaRPr>
          </a:p>
        </p:txBody>
      </p:sp>
      <p:pic>
        <p:nvPicPr>
          <p:cNvPr id="31" name="Picture 2" descr="D:\05.1-1FG1\g1-Unterlagen\Bilder\I_DT_SIMOTICS_SG-1FG1_Kegelradgetriebe_B29_Servomotor_1FK7G2_CT_AH48_Schraeg_sRGB.png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0575" y="2492896"/>
            <a:ext cx="996792" cy="65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Inhaltsplatzhalter 2"/>
          <p:cNvGraphicFramePr>
            <a:graphicFrameLocks/>
          </p:cNvGraphicFramePr>
          <p:nvPr/>
        </p:nvGraphicFramePr>
        <p:xfrm>
          <a:off x="3709037" y="2352067"/>
          <a:ext cx="2160000" cy="27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algn="ctr" defTabSz="914400" rtl="0">
                        <a:buNone/>
                      </a:pPr>
                      <a:r>
                        <a:rPr kumimoji="0" lang="en-GB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S</a:t>
                      </a:r>
                      <a:r>
                        <a:rPr kumimoji="0" lang="en-GB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IMOGEAR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algn="ctr" defTabSz="914400" rtl="0">
                        <a:buNone/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Синхронные реактивные двигатели </a:t>
                      </a:r>
                      <a:endParaRPr lang="en-GB" sz="1200" b="1" i="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R="72000" anchor="ctr" anchorCtr="1">
                    <a:solidFill>
                      <a:srgbClr val="32A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eaLnBrk="1"/>
                      <a:endParaRPr lang="en-GB" sz="1400" dirty="0"/>
                    </a:p>
                  </a:txBody>
                  <a:tcPr marR="72000">
                    <a:solidFill>
                      <a:srgbClr val="BECD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Конвейерное оборудование, погрузочно-разгрузочное оборудование, (высокий КПД и высокая динамичность)</a:t>
                      </a:r>
                    </a:p>
                  </a:txBody>
                  <a:tcPr marR="72000"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66A3CB4B-EBB7-4F4C-920C-70A1532FE5D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052" y="3200207"/>
            <a:ext cx="945970" cy="58650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0F1F76A-2949-48B9-A1FB-2B7B65ECE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Мотор-редукторы </a:t>
            </a:r>
            <a:r>
              <a:rPr lang="en-US" dirty="0"/>
              <a:t>SIEMENS</a:t>
            </a:r>
            <a:endParaRPr lang="ru-R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74200F-9A0F-4E65-9683-75AB1FCC71E0}"/>
              </a:ext>
            </a:extLst>
          </p:cNvPr>
          <p:cNvSpPr/>
          <p:nvPr/>
        </p:nvSpPr>
        <p:spPr bwMode="auto">
          <a:xfrm>
            <a:off x="1181352" y="1922543"/>
            <a:ext cx="7200911" cy="3621363"/>
          </a:xfrm>
          <a:prstGeom prst="rect">
            <a:avLst/>
          </a:prstGeom>
          <a:noFill/>
          <a:ln w="57150">
            <a:solidFill>
              <a:srgbClr val="EB780A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 rtl="0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30501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FF6C394-74D0-4ABB-8539-0EC0E257436E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FF6C394-74D0-4ABB-8539-0EC0E25743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B77FA52-B02F-492F-A59A-06A34B64DF86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GB" sz="2200" b="1" u="none" dirty="0">
              <a:solidFill>
                <a:schemeClr val="bg1"/>
              </a:solidFill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67" y="440748"/>
            <a:ext cx="8207337" cy="648000"/>
          </a:xfrm>
        </p:spPr>
        <p:txBody>
          <a:bodyPr lIns="0" tIns="0" rIns="0" bIns="0" anchor="t"/>
          <a:lstStyle/>
          <a:p>
            <a:r>
              <a:rPr lang="ru-RU" dirty="0">
                <a:latin typeface="Arial" panose="020B0604020202020204" pitchFamily="34" charset="0"/>
              </a:rPr>
              <a:t>Мотор-редукторы </a:t>
            </a:r>
            <a:r>
              <a:rPr lang="en-GB" dirty="0">
                <a:latin typeface="Arial" panose="020B0604020202020204" pitchFamily="34" charset="0"/>
              </a:rPr>
              <a:t>SIMOGEAR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/>
              <a:t>История продукта</a:t>
            </a:r>
            <a:endParaRPr lang="en-GB" kern="120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C25CE-191F-4B72-B867-CA6DD2233C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429" y="2204830"/>
            <a:ext cx="10407491" cy="33494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2F3ADC-80EB-4500-80D9-189B2D90E3FF}"/>
              </a:ext>
            </a:extLst>
          </p:cNvPr>
          <p:cNvSpPr txBox="1"/>
          <p:nvPr/>
        </p:nvSpPr>
        <p:spPr>
          <a:xfrm>
            <a:off x="1994605" y="2924930"/>
            <a:ext cx="1368190" cy="2160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Редукторы 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Demag</a:t>
            </a:r>
            <a:endParaRPr lang="ru-RU" sz="12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492A51-08BD-4C43-8975-47784656CB59}"/>
              </a:ext>
            </a:extLst>
          </p:cNvPr>
          <p:cNvSpPr txBox="1"/>
          <p:nvPr/>
        </p:nvSpPr>
        <p:spPr>
          <a:xfrm>
            <a:off x="3938875" y="2924930"/>
            <a:ext cx="1368190" cy="2160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Редукторы </a:t>
            </a:r>
            <a:r>
              <a:rPr lang="en-US" sz="12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Flender</a:t>
            </a:r>
            <a:endParaRPr lang="ru-RU" sz="12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562185-3A06-4A0F-AD31-9280B2115B53}"/>
              </a:ext>
            </a:extLst>
          </p:cNvPr>
          <p:cNvSpPr txBox="1"/>
          <p:nvPr/>
        </p:nvSpPr>
        <p:spPr>
          <a:xfrm>
            <a:off x="5595105" y="2924930"/>
            <a:ext cx="1368190" cy="2160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Редукторы 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MOTOX</a:t>
            </a:r>
            <a:endParaRPr lang="ru-RU" sz="12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83ECBE-465E-40BD-B24E-CB69DFE17AF5}"/>
              </a:ext>
            </a:extLst>
          </p:cNvPr>
          <p:cNvSpPr txBox="1"/>
          <p:nvPr/>
        </p:nvSpPr>
        <p:spPr>
          <a:xfrm>
            <a:off x="7302019" y="2924930"/>
            <a:ext cx="1368190" cy="2160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Редукторы 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Siemens</a:t>
            </a:r>
            <a:endParaRPr lang="ru-RU" sz="12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353A69-A9E4-4F9E-A1DC-A1A0FF4A7837}"/>
              </a:ext>
            </a:extLst>
          </p:cNvPr>
          <p:cNvSpPr txBox="1"/>
          <p:nvPr/>
        </p:nvSpPr>
        <p:spPr>
          <a:xfrm>
            <a:off x="2464765" y="4706130"/>
            <a:ext cx="1368190" cy="2160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покидает </a:t>
            </a:r>
            <a:endParaRPr lang="en-US" sz="12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Siemens AG</a:t>
            </a:r>
            <a:endParaRPr lang="ru-RU" sz="12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A3E1D1-9EE1-4F21-80A0-9C25DC5CD750}"/>
              </a:ext>
            </a:extLst>
          </p:cNvPr>
          <p:cNvSpPr txBox="1"/>
          <p:nvPr/>
        </p:nvSpPr>
        <p:spPr>
          <a:xfrm>
            <a:off x="3938875" y="4712245"/>
            <a:ext cx="1008140" cy="2099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Siemens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приобретает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dirty="0" err="1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Flender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Holding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GmbH</a:t>
            </a:r>
            <a:endParaRPr lang="ru-RU" sz="12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0B0C2E-9B9F-43C4-85A5-9CBB152C360F}"/>
              </a:ext>
            </a:extLst>
          </p:cNvPr>
          <p:cNvSpPr txBox="1"/>
          <p:nvPr/>
        </p:nvSpPr>
        <p:spPr>
          <a:xfrm>
            <a:off x="5392766" y="4712245"/>
            <a:ext cx="1008140" cy="2099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запущен 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MOTOX</a:t>
            </a:r>
            <a:endParaRPr lang="ru-RU" sz="12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CBE359-8C04-442B-9C3B-DEBEC44A7C91}"/>
              </a:ext>
            </a:extLst>
          </p:cNvPr>
          <p:cNvSpPr txBox="1"/>
          <p:nvPr/>
        </p:nvSpPr>
        <p:spPr>
          <a:xfrm>
            <a:off x="7198375" y="4699335"/>
            <a:ext cx="1008140" cy="2099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запущен 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SIMOGEAR</a:t>
            </a:r>
            <a:endParaRPr lang="ru-RU" sz="12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7629F8-0DA7-4F8B-9036-4B1A1F8C298C}"/>
              </a:ext>
            </a:extLst>
          </p:cNvPr>
          <p:cNvSpPr txBox="1"/>
          <p:nvPr/>
        </p:nvSpPr>
        <p:spPr>
          <a:xfrm>
            <a:off x="9123595" y="4437140"/>
            <a:ext cx="1008140" cy="2099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rgbClr val="005F87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Новая сборочная линия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200006-844F-4AB6-8AEA-B7DE590686D3}"/>
              </a:ext>
            </a:extLst>
          </p:cNvPr>
          <p:cNvSpPr txBox="1"/>
          <p:nvPr/>
        </p:nvSpPr>
        <p:spPr>
          <a:xfrm>
            <a:off x="9123595" y="4699334"/>
            <a:ext cx="1008140" cy="2099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 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SIMOGEAR</a:t>
            </a:r>
            <a:endParaRPr lang="ru-RU" sz="12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7387167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0B0203-3051-44AC-85A6-FEC8981CA8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0685" y="1526381"/>
            <a:ext cx="6652451" cy="3805238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FF6C394-74D0-4ABB-8539-0EC0E257436E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FF6C394-74D0-4ABB-8539-0EC0E25743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B77FA52-B02F-492F-A59A-06A34B64DF86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GB" sz="2200" b="1" u="none" dirty="0">
              <a:solidFill>
                <a:schemeClr val="bg1"/>
              </a:solidFill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67" y="440748"/>
            <a:ext cx="8207337" cy="648000"/>
          </a:xfrm>
        </p:spPr>
        <p:txBody>
          <a:bodyPr lIns="0" tIns="0" rIns="0" bIns="0" anchor="t"/>
          <a:lstStyle/>
          <a:p>
            <a:r>
              <a:rPr lang="ru-RU" dirty="0">
                <a:latin typeface="Arial" panose="020B0604020202020204" pitchFamily="34" charset="0"/>
              </a:rPr>
              <a:t>Мотор-редукторы </a:t>
            </a:r>
            <a:r>
              <a:rPr lang="en-GB" dirty="0">
                <a:latin typeface="Arial" panose="020B0604020202020204" pitchFamily="34" charset="0"/>
              </a:rPr>
              <a:t>SIMOGEAR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Совместимос</a:t>
            </a:r>
            <a:r>
              <a:rPr lang="ru-RU" dirty="0"/>
              <a:t>ть с другими игроками рынка</a:t>
            </a:r>
            <a:endParaRPr lang="en-GB" kern="1200" dirty="0"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89DEDF-839F-4588-91A8-B0653C1710E6}"/>
              </a:ext>
            </a:extLst>
          </p:cNvPr>
          <p:cNvSpPr txBox="1"/>
          <p:nvPr/>
        </p:nvSpPr>
        <p:spPr>
          <a:xfrm>
            <a:off x="3074755" y="4399816"/>
            <a:ext cx="1368190" cy="2160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Те же размеры фланца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0398F9-EF11-4073-B2A9-CADCD8BA85DC}"/>
              </a:ext>
            </a:extLst>
          </p:cNvPr>
          <p:cNvSpPr txBox="1"/>
          <p:nvPr/>
        </p:nvSpPr>
        <p:spPr>
          <a:xfrm>
            <a:off x="3089286" y="4893710"/>
            <a:ext cx="1368190" cy="2160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Тот же крутящий момент и размеры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E3A314-BD79-48F7-9863-7770EB290004}"/>
              </a:ext>
            </a:extLst>
          </p:cNvPr>
          <p:cNvSpPr txBox="1"/>
          <p:nvPr/>
        </p:nvSpPr>
        <p:spPr>
          <a:xfrm>
            <a:off x="5955155" y="5301260"/>
            <a:ext cx="1368190" cy="2160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Такие же размеры лап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94241A-6F7B-4C72-BC89-9CF4EFFCDE48}"/>
              </a:ext>
            </a:extLst>
          </p:cNvPr>
          <p:cNvSpPr txBox="1"/>
          <p:nvPr/>
        </p:nvSpPr>
        <p:spPr>
          <a:xfrm>
            <a:off x="9042254" y="3410338"/>
            <a:ext cx="1368190" cy="2160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Та же высота вала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310ECF-DDCB-4174-8187-A7ABB4ACA5C1}"/>
              </a:ext>
            </a:extLst>
          </p:cNvPr>
          <p:cNvSpPr txBox="1"/>
          <p:nvPr/>
        </p:nvSpPr>
        <p:spPr>
          <a:xfrm>
            <a:off x="9042254" y="1597072"/>
            <a:ext cx="1368190" cy="2160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Такие же выходные валы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(сплошной и полый)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1955739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FF6C394-74D0-4ABB-8539-0EC0E257436E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FF6C394-74D0-4ABB-8539-0EC0E25743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B77FA52-B02F-492F-A59A-06A34B64DF86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GB" sz="2200" b="1" u="none" dirty="0">
              <a:solidFill>
                <a:schemeClr val="bg1"/>
              </a:solidFill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67" y="440748"/>
            <a:ext cx="8207337" cy="648000"/>
          </a:xfrm>
        </p:spPr>
        <p:txBody>
          <a:bodyPr lIns="0" tIns="0" rIns="0" bIns="0" anchor="t"/>
          <a:lstStyle/>
          <a:p>
            <a:r>
              <a:rPr lang="ru-RU" dirty="0">
                <a:latin typeface="Arial" panose="020B0604020202020204" pitchFamily="34" charset="0"/>
              </a:rPr>
              <a:t>Мотор-редукторы </a:t>
            </a:r>
            <a:r>
              <a:rPr lang="en-GB" dirty="0">
                <a:latin typeface="Arial" panose="020B0604020202020204" pitchFamily="34" charset="0"/>
              </a:rPr>
              <a:t>SIMOGEAR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Портфолио</a:t>
            </a:r>
            <a:endParaRPr lang="en-GB" kern="1200" dirty="0"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605471"/>
              </p:ext>
            </p:extLst>
          </p:nvPr>
        </p:nvGraphicFramePr>
        <p:xfrm>
          <a:off x="626567" y="1448780"/>
          <a:ext cx="11089231" cy="4717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2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96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1870">
                <a:tc>
                  <a:txBody>
                    <a:bodyPr/>
                    <a:lstStyle/>
                    <a:p>
                      <a:pPr eaLnBrk="1"/>
                      <a:endParaRPr lang="en-GB" sz="1000" noProof="0" dirty="0">
                        <a:solidFill>
                          <a:srgbClr val="FFFFFF"/>
                        </a:solidFill>
                      </a:endParaRPr>
                    </a:p>
                  </a:txBody>
                  <a:tcPr marL="48025" marR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Цилиндрические мотор-редукторы</a:t>
                      </a:r>
                      <a:endParaRPr kumimoji="0" lang="en-GB" altLang="en-US" sz="14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72000" marR="0">
                    <a:solidFill>
                      <a:srgbClr val="4B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Плоские </a:t>
                      </a:r>
                      <a:endParaRPr lang="en-US" sz="14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мотор-редукторы</a:t>
                      </a:r>
                      <a:endParaRPr kumimoji="0" lang="en-GB" altLang="en-US" sz="14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72000" marR="0">
                    <a:solidFill>
                      <a:srgbClr val="4B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Конические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мотор-редукторы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(2-</a:t>
                      </a:r>
                      <a:r>
                        <a:rPr kumimoji="0" lang="ru-RU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ступенчатые</a:t>
                      </a:r>
                      <a:r>
                        <a:rPr kumimoji="0" lang="en-GB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)</a:t>
                      </a:r>
                    </a:p>
                  </a:txBody>
                  <a:tcPr marL="72000" marR="0">
                    <a:solidFill>
                      <a:srgbClr val="4B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Конические мотор-редукторы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(3-</a:t>
                      </a:r>
                      <a:r>
                        <a:rPr kumimoji="0" lang="ru-RU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ступенчатые</a:t>
                      </a:r>
                      <a:r>
                        <a:rPr kumimoji="0" lang="en-GB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)</a:t>
                      </a:r>
                    </a:p>
                  </a:txBody>
                  <a:tcPr marL="72000" marR="0">
                    <a:solidFill>
                      <a:srgbClr val="4B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Цилиндическо</a:t>
                      </a:r>
                      <a:r>
                        <a:rPr lang="ru-RU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-червячные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мотор-редукторы</a:t>
                      </a:r>
                      <a:endParaRPr kumimoji="0" lang="en-GB" sz="14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72000" marR="0">
                    <a:solidFill>
                      <a:srgbClr val="4B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4245">
                <a:tc>
                  <a:txBody>
                    <a:bodyPr/>
                    <a:lstStyle/>
                    <a:p>
                      <a:pPr eaLnBrk="1"/>
                      <a:endParaRPr lang="en-GB" sz="1000" noProof="0" dirty="0"/>
                    </a:p>
                  </a:txBody>
                  <a:tcPr marL="48025" marR="0">
                    <a:noFill/>
                  </a:tcPr>
                </a:tc>
                <a:tc>
                  <a:txBody>
                    <a:bodyPr/>
                    <a:lstStyle/>
                    <a:p>
                      <a:pPr eaLnBrk="1"/>
                      <a:endParaRPr lang="en-GB" sz="1000" noProof="0" dirty="0"/>
                    </a:p>
                  </a:txBody>
                  <a:tcPr marL="121984" marR="121984">
                    <a:noFill/>
                  </a:tcPr>
                </a:tc>
                <a:tc>
                  <a:txBody>
                    <a:bodyPr/>
                    <a:lstStyle/>
                    <a:p>
                      <a:pPr eaLnBrk="1"/>
                      <a:endParaRPr lang="en-GB" sz="1000" noProof="0" dirty="0"/>
                    </a:p>
                  </a:txBody>
                  <a:tcPr marL="121984" marR="121984">
                    <a:noFill/>
                  </a:tcPr>
                </a:tc>
                <a:tc>
                  <a:txBody>
                    <a:bodyPr/>
                    <a:lstStyle/>
                    <a:p>
                      <a:pPr eaLnBrk="1"/>
                      <a:endParaRPr lang="en-GB" sz="1000" noProof="0" dirty="0"/>
                    </a:p>
                  </a:txBody>
                  <a:tcPr marL="121984" marR="121984">
                    <a:noFill/>
                  </a:tcPr>
                </a:tc>
                <a:tc>
                  <a:txBody>
                    <a:bodyPr/>
                    <a:lstStyle/>
                    <a:p>
                      <a:pPr eaLnBrk="1"/>
                      <a:endParaRPr lang="en-GB" sz="1000" noProof="0" dirty="0"/>
                    </a:p>
                  </a:txBody>
                  <a:tcPr marL="121984" marR="121984">
                    <a:noFill/>
                  </a:tcPr>
                </a:tc>
                <a:tc>
                  <a:txBody>
                    <a:bodyPr/>
                    <a:lstStyle/>
                    <a:p>
                      <a:pPr eaLnBrk="1"/>
                      <a:endParaRPr lang="en-GB" sz="1000" noProof="0" dirty="0"/>
                    </a:p>
                  </a:txBody>
                  <a:tcPr marL="121984" marR="12198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165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Маркировка редуктора</a:t>
                      </a:r>
                      <a:endParaRPr lang="en-GB" sz="14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8025" marR="0" anchor="ctr">
                    <a:solidFill>
                      <a:srgbClr val="4BB9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E39…E149 (1-</a:t>
                      </a:r>
                      <a:r>
                        <a:rPr lang="ru-RU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ступ.</a:t>
                      </a:r>
                      <a:r>
                        <a:rPr lang="en-GB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Z19…Z189 (2-</a:t>
                      </a:r>
                      <a:r>
                        <a:rPr lang="ru-RU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ступ.</a:t>
                      </a:r>
                      <a:r>
                        <a:rPr lang="en-GB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D19…D189 (3-</a:t>
                      </a:r>
                      <a:r>
                        <a:rPr lang="ru-RU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ступ.</a:t>
                      </a:r>
                      <a:r>
                        <a:rPr lang="en-GB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08000" marR="144075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FZ29 …189 (2-</a:t>
                      </a:r>
                      <a:r>
                        <a:rPr lang="ru-RU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ступ.</a:t>
                      </a:r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FD29 …189 (3-</a:t>
                      </a:r>
                      <a:r>
                        <a:rPr lang="ru-RU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ступ.</a:t>
                      </a:r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108000" marR="9605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B19 … B49 </a:t>
                      </a:r>
                    </a:p>
                    <a:p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(2-</a:t>
                      </a:r>
                      <a:r>
                        <a:rPr lang="ru-RU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ступ.</a:t>
                      </a:r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108000" marR="144075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K39 … K189 </a:t>
                      </a:r>
                    </a:p>
                    <a:p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(3-</a:t>
                      </a:r>
                      <a:r>
                        <a:rPr lang="ru-RU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ступ.</a:t>
                      </a:r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108000" marR="144075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C29  … C89 </a:t>
                      </a:r>
                    </a:p>
                    <a:p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(2-</a:t>
                      </a:r>
                      <a:r>
                        <a:rPr lang="ru-RU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ступ.</a:t>
                      </a:r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108000" marR="144075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050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Число</a:t>
                      </a:r>
                    </a:p>
                    <a:p>
                      <a:r>
                        <a:rPr lang="ru-RU" sz="14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типоразмеров</a:t>
                      </a:r>
                      <a:endParaRPr lang="en-GB" sz="14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8025" marR="0" anchor="ctr">
                    <a:solidFill>
                      <a:srgbClr val="4BB9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7 (1-</a:t>
                      </a:r>
                      <a:r>
                        <a:rPr lang="ru-RU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ступ.</a:t>
                      </a:r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13 (2-/3-</a:t>
                      </a:r>
                      <a:r>
                        <a:rPr lang="ru-RU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ступ.</a:t>
                      </a:r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108000" marR="144075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108000" marR="144075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108000" marR="144075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solidFill>
                            <a:srgbClr val="3C464B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108000" marR="144075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108000" marR="144075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7576">
                <a:tc>
                  <a:txBody>
                    <a:bodyPr/>
                    <a:lstStyle/>
                    <a:p>
                      <a:r>
                        <a:rPr lang="ru-RU" sz="1400" b="1" noProof="0" dirty="0">
                          <a:solidFill>
                            <a:srgbClr val="FFFFFF"/>
                          </a:solidFill>
                          <a:latin typeface="+mn-lt"/>
                        </a:rPr>
                        <a:t>Передаточное </a:t>
                      </a:r>
                    </a:p>
                    <a:p>
                      <a:r>
                        <a:rPr lang="ru-RU" sz="1400" b="1" noProof="0" dirty="0">
                          <a:solidFill>
                            <a:srgbClr val="FFFFFF"/>
                          </a:solidFill>
                          <a:latin typeface="+mn-lt"/>
                        </a:rPr>
                        <a:t>число</a:t>
                      </a:r>
                      <a:endParaRPr lang="en-GB" sz="1400" b="1" i="1" noProof="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48025" marR="0" anchor="ctr">
                    <a:solidFill>
                      <a:srgbClr val="4B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1,29… 9,79  (1-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ступ.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0" marR="0" lvl="0" indent="0" algn="l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3,4…57  (2-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ступ.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0" marR="0" lvl="0" indent="0" algn="l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36…328  (3-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ступ.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108000" marR="0" marT="36000" marB="3600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3,5…70  (2-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ступ.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0" marR="0" lvl="0" indent="0" algn="l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32…413  (3-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ступ.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108000" marR="0" marT="36000" marB="3600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3,5…59  (2-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ступ.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108000" marR="0" marT="36000" marB="3600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5,7…237 (3-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ступ.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108000" marR="0" marT="36000" marB="3600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185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6,48…363 (2-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ступ.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108000" marR="0" marT="36000" marB="36000" anchor="ctr" horzOverflow="overflow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8165">
                <a:tc>
                  <a:txBody>
                    <a:bodyPr/>
                    <a:lstStyle/>
                    <a:p>
                      <a:r>
                        <a:rPr lang="ru-RU" sz="1400" b="1" noProof="0" dirty="0">
                          <a:solidFill>
                            <a:srgbClr val="FFFFFF"/>
                          </a:solidFill>
                          <a:latin typeface="+mn-lt"/>
                        </a:rPr>
                        <a:t>Корпус</a:t>
                      </a:r>
                      <a:endParaRPr lang="en-GB" sz="1400" b="1" noProof="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48025" marR="0" anchor="ctr">
                    <a:solidFill>
                      <a:srgbClr val="4BB9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E39…E149 (1-</a:t>
                      </a:r>
                      <a:r>
                        <a:rPr lang="ru-RU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ступ.</a:t>
                      </a:r>
                      <a:r>
                        <a:rPr lang="en-GB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Z19…Z189 (2-</a:t>
                      </a:r>
                      <a:r>
                        <a:rPr lang="ru-RU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ступ.</a:t>
                      </a:r>
                      <a:r>
                        <a:rPr lang="en-GB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D19…D189 (3-</a:t>
                      </a:r>
                      <a:r>
                        <a:rPr lang="ru-RU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ступ.</a:t>
                      </a:r>
                      <a:r>
                        <a:rPr lang="en-GB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08000" marR="144075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FZ29 …189 (2-</a:t>
                      </a:r>
                      <a:r>
                        <a:rPr lang="ru-RU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ступ.</a:t>
                      </a:r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FD29 …189 (3-</a:t>
                      </a:r>
                      <a:r>
                        <a:rPr lang="ru-RU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ступ.</a:t>
                      </a:r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108000" marR="9605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B19 … B49 </a:t>
                      </a:r>
                    </a:p>
                    <a:p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(2-</a:t>
                      </a:r>
                      <a:r>
                        <a:rPr lang="ru-RU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ступ.</a:t>
                      </a:r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108000" marR="144075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K39 … K189 </a:t>
                      </a:r>
                    </a:p>
                    <a:p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(3-</a:t>
                      </a:r>
                      <a:r>
                        <a:rPr lang="ru-RU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ступ.</a:t>
                      </a:r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108000" marR="144075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C29  … C89 </a:t>
                      </a:r>
                    </a:p>
                    <a:p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(2-</a:t>
                      </a:r>
                      <a:r>
                        <a:rPr lang="ru-RU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altLang="en-US" sz="12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ступ.</a:t>
                      </a:r>
                      <a:r>
                        <a:rPr lang="en-GB" sz="1200" b="0" noProof="0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108000" marR="144075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5170" name="Picture 2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7125" y="2183341"/>
            <a:ext cx="8856983" cy="106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1385474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6ED00DF-806E-4F3A-83F6-D1666029896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6ED00DF-806E-4F3A-83F6-D166602989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A2D1E8-845A-45BE-B03B-892D505DAEF7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GB" sz="2200" b="1" u="none" dirty="0">
              <a:solidFill>
                <a:schemeClr val="bg1"/>
              </a:solidFill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567" y="440748"/>
            <a:ext cx="8207337" cy="648000"/>
          </a:xfrm>
        </p:spPr>
        <p:txBody>
          <a:bodyPr lIns="0" tIns="0" rIns="0" bIns="0" anchor="t"/>
          <a:lstStyle/>
          <a:p>
            <a:r>
              <a:rPr lang="ru-RU" dirty="0">
                <a:latin typeface="Arial" panose="020B0604020202020204" pitchFamily="34" charset="0"/>
              </a:rPr>
              <a:t>Мотор-редукторы </a:t>
            </a:r>
            <a:r>
              <a:rPr lang="en-GB" dirty="0">
                <a:latin typeface="Arial" panose="020B0604020202020204" pitchFamily="34" charset="0"/>
              </a:rPr>
              <a:t>SIMOGEAR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Портфолио</a:t>
            </a:r>
            <a:br>
              <a:rPr lang="en-GB" altLang="en-US" dirty="0">
                <a:latin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26567" y="1618348"/>
            <a:ext cx="5472608" cy="307777"/>
          </a:xfrm>
          <a:prstGeom prst="rect">
            <a:avLst/>
          </a:prstGeom>
          <a:solidFill>
            <a:srgbClr val="4BB9B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ct val="0"/>
              </a:spcBef>
              <a:defRPr/>
            </a:pPr>
            <a:r>
              <a:rPr lang="ru-RU" sz="1400" b="1" dirty="0">
                <a:solidFill>
                  <a:schemeClr val="lt1"/>
                </a:solidFill>
              </a:rPr>
              <a:t>Цилиндрические мотор-редукторы</a:t>
            </a:r>
            <a:endParaRPr lang="en-GB" altLang="en-US" sz="1400" b="1" dirty="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49427" y="5003320"/>
            <a:ext cx="5472559" cy="304800"/>
          </a:xfrm>
          <a:prstGeom prst="rect">
            <a:avLst/>
          </a:prstGeom>
          <a:solidFill>
            <a:srgbClr val="4BB9B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840"/>
              </a:spcBef>
              <a:spcAft>
                <a:spcPts val="0"/>
              </a:spcAft>
              <a:defRPr/>
            </a:pPr>
            <a:r>
              <a:rPr lang="ru-RU" altLang="de-DE" sz="1400" b="1" dirty="0">
                <a:solidFill>
                  <a:srgbClr val="FFFFFF"/>
                </a:solidFill>
                <a:latin typeface="Arial"/>
                <a:ea typeface="ＭＳ Ｐゴシック"/>
              </a:rPr>
              <a:t>Дополнительные возможности</a:t>
            </a:r>
            <a:endParaRPr lang="en-GB" altLang="de-DE" sz="1400" b="1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649427" y="3850596"/>
            <a:ext cx="5472559" cy="304800"/>
          </a:xfrm>
          <a:prstGeom prst="rect">
            <a:avLst/>
          </a:prstGeom>
          <a:solidFill>
            <a:srgbClr val="4BB9B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840"/>
              </a:spcBef>
              <a:spcAft>
                <a:spcPts val="0"/>
              </a:spcAft>
              <a:defRPr/>
            </a:pPr>
            <a:r>
              <a:rPr lang="ru-RU" altLang="de-DE" sz="1400" b="1" dirty="0">
                <a:solidFill>
                  <a:srgbClr val="FFFFFF"/>
                </a:solidFill>
                <a:latin typeface="Arial"/>
                <a:ea typeface="ＭＳ Ｐゴシック"/>
              </a:rPr>
              <a:t>Основные данные </a:t>
            </a:r>
            <a:r>
              <a:rPr lang="en-GB" altLang="de-DE" sz="1400" b="1" dirty="0">
                <a:solidFill>
                  <a:srgbClr val="FFFFFF"/>
                </a:solidFill>
                <a:latin typeface="Arial"/>
                <a:ea typeface="ＭＳ Ｐゴシック"/>
              </a:rPr>
              <a:t>(</a:t>
            </a:r>
            <a:r>
              <a:rPr lang="ru-RU" altLang="de-DE" sz="1400" b="1" dirty="0">
                <a:solidFill>
                  <a:srgbClr val="FFFFFF"/>
                </a:solidFill>
                <a:latin typeface="Arial"/>
                <a:ea typeface="ＭＳ Ｐゴシック"/>
              </a:rPr>
              <a:t>при</a:t>
            </a:r>
            <a:r>
              <a:rPr lang="en-GB" altLang="de-DE" sz="1400" b="1" dirty="0">
                <a:solidFill>
                  <a:srgbClr val="FFFFFF"/>
                </a:solidFill>
                <a:latin typeface="Arial"/>
                <a:ea typeface="ＭＳ Ｐゴシック"/>
              </a:rPr>
              <a:t> 50 </a:t>
            </a:r>
            <a:r>
              <a:rPr lang="ru-RU" altLang="de-DE" sz="1400" b="1" dirty="0">
                <a:solidFill>
                  <a:srgbClr val="FFFFFF"/>
                </a:solidFill>
                <a:latin typeface="Arial"/>
                <a:ea typeface="ＭＳ Ｐゴシック"/>
              </a:rPr>
              <a:t>Гц</a:t>
            </a:r>
            <a:r>
              <a:rPr lang="en-GB" altLang="de-DE" sz="1400" b="1" dirty="0">
                <a:solidFill>
                  <a:srgbClr val="FFFFFF"/>
                </a:solidFill>
                <a:latin typeface="Arial"/>
                <a:ea typeface="ＭＳ Ｐゴシック"/>
              </a:rPr>
              <a:t>)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243191" y="1617752"/>
            <a:ext cx="5472608" cy="307777"/>
          </a:xfrm>
          <a:prstGeom prst="rect">
            <a:avLst/>
          </a:prstGeom>
          <a:solidFill>
            <a:srgbClr val="4BB9B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ct val="0"/>
              </a:spcBef>
              <a:defRPr/>
            </a:pPr>
            <a:r>
              <a:rPr lang="ru-RU" sz="1400" b="1" dirty="0">
                <a:solidFill>
                  <a:schemeClr val="lt1"/>
                </a:solidFill>
              </a:rPr>
              <a:t>Плоские мотор-редукторы</a:t>
            </a:r>
            <a:endParaRPr lang="en-GB" altLang="en-US" sz="1400" b="1" dirty="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266051" y="5002724"/>
            <a:ext cx="5472559" cy="304800"/>
          </a:xfrm>
          <a:prstGeom prst="rect">
            <a:avLst/>
          </a:prstGeom>
          <a:solidFill>
            <a:srgbClr val="4BB9B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840"/>
              </a:spcBef>
              <a:spcAft>
                <a:spcPts val="0"/>
              </a:spcAft>
              <a:defRPr/>
            </a:pPr>
            <a:r>
              <a:rPr lang="ru-RU" altLang="de-DE" sz="1400" b="1" dirty="0">
                <a:solidFill>
                  <a:srgbClr val="FFFFFF"/>
                </a:solidFill>
                <a:latin typeface="Arial"/>
                <a:ea typeface="ＭＳ Ｐゴシック"/>
              </a:rPr>
              <a:t>Дополнительные возможности</a:t>
            </a:r>
            <a:endParaRPr lang="en-GB" altLang="de-DE" sz="1400" b="1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6266051" y="3850000"/>
            <a:ext cx="5472559" cy="304800"/>
          </a:xfrm>
          <a:prstGeom prst="rect">
            <a:avLst/>
          </a:prstGeom>
          <a:solidFill>
            <a:srgbClr val="4BB9B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840"/>
              </a:spcBef>
              <a:spcAft>
                <a:spcPts val="0"/>
              </a:spcAft>
              <a:defRPr/>
            </a:pPr>
            <a:r>
              <a:rPr lang="ru-RU" altLang="de-DE" sz="1400" b="1" dirty="0">
                <a:solidFill>
                  <a:srgbClr val="FFFFFF"/>
                </a:solidFill>
                <a:latin typeface="Arial"/>
                <a:ea typeface="ＭＳ Ｐゴシック"/>
              </a:rPr>
              <a:t>Основные данные </a:t>
            </a:r>
            <a:r>
              <a:rPr lang="en-GB" altLang="de-DE" sz="1400" b="1" dirty="0">
                <a:solidFill>
                  <a:srgbClr val="FFFFFF"/>
                </a:solidFill>
                <a:latin typeface="Arial"/>
                <a:ea typeface="ＭＳ Ｐゴシック"/>
              </a:rPr>
              <a:t>(</a:t>
            </a:r>
            <a:r>
              <a:rPr lang="ru-RU" altLang="de-DE" sz="1400" b="1" dirty="0">
                <a:solidFill>
                  <a:srgbClr val="FFFFFF"/>
                </a:solidFill>
                <a:latin typeface="Arial"/>
                <a:ea typeface="ＭＳ Ｐゴシック"/>
              </a:rPr>
              <a:t>при</a:t>
            </a:r>
            <a:r>
              <a:rPr lang="en-GB" altLang="de-DE" sz="1400" b="1" dirty="0">
                <a:solidFill>
                  <a:srgbClr val="FFFFFF"/>
                </a:solidFill>
                <a:latin typeface="Arial"/>
                <a:ea typeface="ＭＳ Ｐゴシック"/>
              </a:rPr>
              <a:t> 50 </a:t>
            </a:r>
            <a:r>
              <a:rPr lang="ru-RU" altLang="de-DE" sz="1400" b="1" dirty="0">
                <a:solidFill>
                  <a:srgbClr val="FFFFFF"/>
                </a:solidFill>
                <a:latin typeface="Arial"/>
                <a:ea typeface="ＭＳ Ｐゴシック"/>
              </a:rPr>
              <a:t>Гц</a:t>
            </a:r>
            <a:r>
              <a:rPr lang="en-GB" altLang="de-DE" sz="1400" b="1" dirty="0">
                <a:solidFill>
                  <a:srgbClr val="FFFFFF"/>
                </a:solidFill>
                <a:latin typeface="Arial"/>
                <a:ea typeface="ＭＳ Ｐゴシック"/>
              </a:rPr>
              <a:t>)</a:t>
            </a:r>
          </a:p>
        </p:txBody>
      </p:sp>
      <p:grpSp>
        <p:nvGrpSpPr>
          <p:cNvPr id="24" name="Group 14"/>
          <p:cNvGrpSpPr>
            <a:grpSpLocks noChangeAspect="1"/>
          </p:cNvGrpSpPr>
          <p:nvPr/>
        </p:nvGrpSpPr>
        <p:grpSpPr bwMode="auto">
          <a:xfrm>
            <a:off x="2300941" y="1978388"/>
            <a:ext cx="2070042" cy="1799506"/>
            <a:chOff x="1474" y="2092"/>
            <a:chExt cx="1964" cy="1707"/>
          </a:xfrm>
        </p:grpSpPr>
        <p:pic>
          <p:nvPicPr>
            <p:cNvPr id="25" name="Picture 5" descr="DZ108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092"/>
              <a:ext cx="1964" cy="1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Line 7"/>
            <p:cNvSpPr>
              <a:spLocks noChangeAspect="1" noChangeShapeType="1"/>
            </p:cNvSpPr>
            <p:nvPr/>
          </p:nvSpPr>
          <p:spPr bwMode="auto">
            <a:xfrm flipV="1">
              <a:off x="1627" y="2420"/>
              <a:ext cx="1440" cy="960"/>
            </a:xfrm>
            <a:prstGeom prst="line">
              <a:avLst/>
            </a:prstGeom>
            <a:noFill/>
            <a:ln w="38100" cap="flat" cmpd="sng" algn="ctr">
              <a:solidFill>
                <a:srgbClr val="DA040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spcBef>
                  <a:spcPct val="30000"/>
                </a:spcBef>
              </a:pPr>
              <a:endParaRPr lang="en-GB" sz="14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35" name="Picture 12" descr="M_Z79-LE100L4_Winkel_A_sRGB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6613" y="2698468"/>
            <a:ext cx="14525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15"/>
          <p:cNvGrpSpPr>
            <a:grpSpLocks noChangeAspect="1"/>
          </p:cNvGrpSpPr>
          <p:nvPr/>
        </p:nvGrpSpPr>
        <p:grpSpPr bwMode="auto">
          <a:xfrm>
            <a:off x="7706186" y="1978388"/>
            <a:ext cx="1921381" cy="1843351"/>
            <a:chOff x="1253" y="2238"/>
            <a:chExt cx="1927" cy="1849"/>
          </a:xfrm>
        </p:grpSpPr>
        <p:sp>
          <p:nvSpPr>
            <p:cNvPr id="37" name="Rectangle 16" descr="Flachgetriebemotor"/>
            <p:cNvSpPr>
              <a:spLocks noChangeAspect="1" noChangeArrowheads="1"/>
            </p:cNvSpPr>
            <p:nvPr/>
          </p:nvSpPr>
          <p:spPr bwMode="auto">
            <a:xfrm flipH="1">
              <a:off x="1253" y="2238"/>
              <a:ext cx="1927" cy="1849"/>
            </a:xfrm>
            <a:prstGeom prst="rect">
              <a:avLst/>
            </a:prstGeom>
            <a:blipFill dpi="0" rotWithShape="0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3366AA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altLang="de-DE" sz="18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8" name="Line 17"/>
            <p:cNvSpPr>
              <a:spLocks noChangeAspect="1" noChangeShapeType="1"/>
            </p:cNvSpPr>
            <p:nvPr/>
          </p:nvSpPr>
          <p:spPr bwMode="auto">
            <a:xfrm flipV="1">
              <a:off x="1893" y="3259"/>
              <a:ext cx="768" cy="318"/>
            </a:xfrm>
            <a:prstGeom prst="line">
              <a:avLst/>
            </a:prstGeom>
            <a:noFill/>
            <a:ln w="38100" cap="flat" cmpd="sng" algn="ctr">
              <a:solidFill>
                <a:srgbClr val="DA040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marL="0" marR="0" lvl="0" indent="0" defTabSz="914400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9" name="Line 18"/>
            <p:cNvSpPr>
              <a:spLocks noChangeAspect="1" noChangeShapeType="1"/>
            </p:cNvSpPr>
            <p:nvPr/>
          </p:nvSpPr>
          <p:spPr bwMode="auto">
            <a:xfrm flipV="1">
              <a:off x="1649" y="2775"/>
              <a:ext cx="768" cy="318"/>
            </a:xfrm>
            <a:prstGeom prst="line">
              <a:avLst/>
            </a:prstGeom>
            <a:noFill/>
            <a:ln w="38100" cap="flat" cmpd="sng" algn="ctr">
              <a:solidFill>
                <a:srgbClr val="DA040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marL="0" marR="0" lvl="0" indent="0" defTabSz="914400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pic>
        <p:nvPicPr>
          <p:cNvPr id="40" name="Picture 21" descr="M_FZAZ79-LE100L4_Winkel_A_sRGB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2235" y="2690080"/>
            <a:ext cx="147637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648782" y="4234834"/>
            <a:ext cx="547211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>
            <a:lvl1pPr marL="180975" indent="-180975" defTabSz="952500" eaLnBrk="0" hangingPunct="0">
              <a:spcBef>
                <a:spcPct val="20000"/>
              </a:spcBef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spcBef>
                <a:spcPct val="20000"/>
              </a:spcBef>
              <a:buChar char="•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spcBef>
                <a:spcPct val="20000"/>
              </a:spcBef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spcBef>
                <a:spcPct val="20000"/>
              </a:spcBef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spcBef>
                <a:spcPct val="20000"/>
              </a:spcBef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338"/>
              </a:spcBef>
            </a:pPr>
            <a:r>
              <a:rPr lang="ru-RU" altLang="de-DE" sz="1200" dirty="0">
                <a:solidFill>
                  <a:srgbClr val="000000"/>
                </a:solidFill>
              </a:rPr>
              <a:t>Мощность двигателя</a:t>
            </a:r>
            <a:r>
              <a:rPr lang="en-GB" altLang="de-DE" sz="1200" dirty="0">
                <a:solidFill>
                  <a:srgbClr val="000000"/>
                </a:solidFill>
              </a:rPr>
              <a:t>:</a:t>
            </a:r>
            <a:r>
              <a:rPr lang="ru-RU" altLang="de-DE" sz="1200" dirty="0">
                <a:solidFill>
                  <a:srgbClr val="000000"/>
                </a:solidFill>
              </a:rPr>
              <a:t> до </a:t>
            </a:r>
            <a:r>
              <a:rPr lang="en-GB" altLang="de-DE" sz="1200" dirty="0">
                <a:solidFill>
                  <a:srgbClr val="000000"/>
                </a:solidFill>
              </a:rPr>
              <a:t>200 </a:t>
            </a:r>
            <a:r>
              <a:rPr lang="ru-RU" altLang="de-DE" sz="1200" dirty="0">
                <a:solidFill>
                  <a:srgbClr val="000000"/>
                </a:solidFill>
              </a:rPr>
              <a:t>кВт</a:t>
            </a:r>
            <a:endParaRPr lang="en-GB" altLang="de-DE" sz="1200" dirty="0">
              <a:solidFill>
                <a:srgbClr val="000000"/>
              </a:solidFill>
            </a:endParaRPr>
          </a:p>
          <a:p>
            <a:pPr>
              <a:spcBef>
                <a:spcPts val="338"/>
              </a:spcBef>
            </a:pPr>
            <a:r>
              <a:rPr lang="ru-RU" altLang="de-DE" sz="1200" dirty="0">
                <a:solidFill>
                  <a:srgbClr val="000000"/>
                </a:solidFill>
              </a:rPr>
              <a:t>Момент на выходе</a:t>
            </a:r>
            <a:r>
              <a:rPr lang="en-GB" altLang="de-DE" sz="1200" dirty="0">
                <a:solidFill>
                  <a:srgbClr val="000000"/>
                </a:solidFill>
              </a:rPr>
              <a:t>:</a:t>
            </a:r>
            <a:r>
              <a:rPr lang="ru-RU" altLang="de-DE" sz="1200" dirty="0">
                <a:solidFill>
                  <a:srgbClr val="000000"/>
                </a:solidFill>
              </a:rPr>
              <a:t> до </a:t>
            </a:r>
            <a:r>
              <a:rPr lang="en-GB" altLang="de-DE" sz="1200" dirty="0">
                <a:solidFill>
                  <a:srgbClr val="000000"/>
                </a:solidFill>
              </a:rPr>
              <a:t>19000 </a:t>
            </a:r>
            <a:r>
              <a:rPr lang="ru-RU" altLang="de-DE" sz="1200" dirty="0" err="1">
                <a:solidFill>
                  <a:srgbClr val="000000"/>
                </a:solidFill>
              </a:rPr>
              <a:t>Нм</a:t>
            </a:r>
            <a:endParaRPr lang="en-GB" altLang="de-DE" sz="1200" dirty="0">
              <a:solidFill>
                <a:srgbClr val="000000"/>
              </a:solidFill>
            </a:endParaRPr>
          </a:p>
          <a:p>
            <a:pPr>
              <a:spcBef>
                <a:spcPts val="338"/>
              </a:spcBef>
            </a:pPr>
            <a:r>
              <a:rPr lang="ru-RU" altLang="de-DE" sz="1200" dirty="0">
                <a:solidFill>
                  <a:srgbClr val="000000"/>
                </a:solidFill>
              </a:rPr>
              <a:t>Скорость на выходе</a:t>
            </a:r>
            <a:r>
              <a:rPr lang="en-GB" altLang="de-DE" sz="1200" dirty="0">
                <a:solidFill>
                  <a:srgbClr val="000000"/>
                </a:solidFill>
              </a:rPr>
              <a:t>:</a:t>
            </a:r>
            <a:r>
              <a:rPr lang="ru-RU" altLang="de-DE" sz="1200" dirty="0">
                <a:solidFill>
                  <a:srgbClr val="000000"/>
                </a:solidFill>
              </a:rPr>
              <a:t> </a:t>
            </a:r>
            <a:r>
              <a:rPr lang="en-GB" altLang="de-DE" sz="1200" dirty="0">
                <a:solidFill>
                  <a:srgbClr val="000000"/>
                </a:solidFill>
              </a:rPr>
              <a:t>0</a:t>
            </a:r>
            <a:r>
              <a:rPr lang="ru-RU" altLang="de-DE" sz="1200" dirty="0">
                <a:solidFill>
                  <a:srgbClr val="000000"/>
                </a:solidFill>
              </a:rPr>
              <a:t>,</a:t>
            </a:r>
            <a:r>
              <a:rPr lang="en-GB" altLang="de-DE" sz="1200" dirty="0">
                <a:solidFill>
                  <a:srgbClr val="000000"/>
                </a:solidFill>
              </a:rPr>
              <a:t>05 … 1088 </a:t>
            </a:r>
            <a:r>
              <a:rPr lang="ru-RU" altLang="de-DE" sz="1200" dirty="0">
                <a:solidFill>
                  <a:srgbClr val="000000"/>
                </a:solidFill>
              </a:rPr>
              <a:t>об</a:t>
            </a:r>
            <a:r>
              <a:rPr lang="en-US" altLang="de-DE" sz="1200" dirty="0">
                <a:solidFill>
                  <a:srgbClr val="000000"/>
                </a:solidFill>
              </a:rPr>
              <a:t>/</a:t>
            </a:r>
            <a:r>
              <a:rPr lang="ru-RU" altLang="de-DE" sz="1200" dirty="0">
                <a:solidFill>
                  <a:srgbClr val="000000"/>
                </a:solidFill>
              </a:rPr>
              <a:t>мин</a:t>
            </a:r>
            <a:endParaRPr lang="en-GB" altLang="de-DE" sz="1200" dirty="0">
              <a:solidFill>
                <a:srgbClr val="000000"/>
              </a:solidFill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626567" y="5474476"/>
            <a:ext cx="547211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180975" indent="-180975" defTabSz="952500" eaLnBrk="0" hangingPunct="0">
              <a:spcBef>
                <a:spcPct val="20000"/>
              </a:spcBef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spcBef>
                <a:spcPct val="20000"/>
              </a:spcBef>
              <a:buChar char="•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spcBef>
                <a:spcPct val="20000"/>
              </a:spcBef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spcBef>
                <a:spcPct val="20000"/>
              </a:spcBef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spcBef>
                <a:spcPct val="20000"/>
              </a:spcBef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spcBef>
                <a:spcPts val="338"/>
              </a:spcBef>
              <a:buClr>
                <a:srgbClr val="000000"/>
              </a:buClr>
              <a:buFont typeface=""/>
              <a:buChar char="•"/>
            </a:pPr>
            <a:r>
              <a:rPr lang="ru-RU" altLang="de-DE" sz="1200" dirty="0">
                <a:solidFill>
                  <a:srgbClr val="000000"/>
                </a:solidFill>
              </a:rPr>
              <a:t>1</a:t>
            </a:r>
            <a:r>
              <a:rPr lang="en-GB" altLang="de-DE" sz="1200" dirty="0">
                <a:solidFill>
                  <a:srgbClr val="000000"/>
                </a:solidFill>
              </a:rPr>
              <a:t>-, </a:t>
            </a:r>
            <a:r>
              <a:rPr lang="ru-RU" altLang="de-DE" sz="1200" dirty="0">
                <a:solidFill>
                  <a:srgbClr val="000000"/>
                </a:solidFill>
              </a:rPr>
              <a:t>2</a:t>
            </a:r>
            <a:r>
              <a:rPr lang="en-GB" altLang="de-DE" sz="1200" dirty="0">
                <a:solidFill>
                  <a:srgbClr val="000000"/>
                </a:solidFill>
              </a:rPr>
              <a:t>- </a:t>
            </a:r>
            <a:r>
              <a:rPr lang="ru-RU" altLang="de-DE" sz="1200" dirty="0">
                <a:solidFill>
                  <a:srgbClr val="000000"/>
                </a:solidFill>
              </a:rPr>
              <a:t>или 3</a:t>
            </a:r>
            <a:r>
              <a:rPr lang="en-GB" altLang="de-DE" sz="1200" dirty="0">
                <a:solidFill>
                  <a:srgbClr val="000000"/>
                </a:solidFill>
              </a:rPr>
              <a:t>-</a:t>
            </a:r>
            <a:r>
              <a:rPr lang="ru-RU" altLang="de-DE" sz="1200" dirty="0">
                <a:solidFill>
                  <a:srgbClr val="000000"/>
                </a:solidFill>
              </a:rPr>
              <a:t> ступенчатые</a:t>
            </a:r>
            <a:endParaRPr lang="en-GB" altLang="de-DE" sz="12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338"/>
              </a:spcBef>
              <a:buClr>
                <a:srgbClr val="000000"/>
              </a:buClr>
              <a:buFont typeface=""/>
              <a:buChar char="•"/>
            </a:pPr>
            <a:r>
              <a:rPr lang="ru-RU" altLang="de-DE" sz="1200" dirty="0">
                <a:solidFill>
                  <a:srgbClr val="000000"/>
                </a:solidFill>
              </a:rPr>
              <a:t>Блокировка </a:t>
            </a:r>
            <a:r>
              <a:rPr lang="ru-RU" altLang="de-DE" sz="1200" dirty="0"/>
              <a:t>осевого трения</a:t>
            </a:r>
          </a:p>
          <a:p>
            <a:pPr marL="285750" indent="-285750">
              <a:spcBef>
                <a:spcPts val="338"/>
              </a:spcBef>
              <a:buClr>
                <a:srgbClr val="000000"/>
              </a:buClr>
              <a:buFont typeface=""/>
              <a:buChar char="•"/>
            </a:pPr>
            <a:r>
              <a:rPr lang="ru-RU" altLang="de-DE" sz="1200" dirty="0"/>
              <a:t>Высокая эффективность </a:t>
            </a:r>
            <a:r>
              <a:rPr lang="en-GB" altLang="de-DE" sz="1200" dirty="0"/>
              <a:t>(η = 0</a:t>
            </a:r>
            <a:r>
              <a:rPr lang="ru-RU" altLang="de-DE" sz="1200" dirty="0"/>
              <a:t>,</a:t>
            </a:r>
            <a:r>
              <a:rPr lang="en-GB" altLang="de-DE" sz="1200" dirty="0"/>
              <a:t>94…0</a:t>
            </a:r>
            <a:r>
              <a:rPr lang="ru-RU" altLang="de-DE" sz="1200" dirty="0"/>
              <a:t>,</a:t>
            </a:r>
            <a:r>
              <a:rPr lang="en-GB" altLang="de-DE" sz="1200" dirty="0"/>
              <a:t>98)</a:t>
            </a: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6243638" y="4228666"/>
            <a:ext cx="547211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>
            <a:lvl1pPr marL="180975" indent="-180975" defTabSz="952500" eaLnBrk="0" hangingPunct="0">
              <a:spcBef>
                <a:spcPct val="20000"/>
              </a:spcBef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spcBef>
                <a:spcPct val="20000"/>
              </a:spcBef>
              <a:buChar char="•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spcBef>
                <a:spcPct val="20000"/>
              </a:spcBef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spcBef>
                <a:spcPct val="20000"/>
              </a:spcBef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spcBef>
                <a:spcPct val="20000"/>
              </a:spcBef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338"/>
              </a:spcBef>
            </a:pPr>
            <a:r>
              <a:rPr lang="ru-RU" altLang="de-DE" sz="1200" dirty="0">
                <a:solidFill>
                  <a:srgbClr val="000000"/>
                </a:solidFill>
              </a:rPr>
              <a:t>Мощность двигателя</a:t>
            </a:r>
            <a:r>
              <a:rPr lang="en-GB" altLang="de-DE" sz="1200" dirty="0">
                <a:solidFill>
                  <a:srgbClr val="000000"/>
                </a:solidFill>
              </a:rPr>
              <a:t>:</a:t>
            </a:r>
            <a:r>
              <a:rPr lang="ru-RU" altLang="de-DE" sz="1200" dirty="0">
                <a:solidFill>
                  <a:srgbClr val="000000"/>
                </a:solidFill>
              </a:rPr>
              <a:t> до</a:t>
            </a:r>
            <a:r>
              <a:rPr lang="en-GB" altLang="de-DE" sz="1200" dirty="0">
                <a:solidFill>
                  <a:srgbClr val="000000"/>
                </a:solidFill>
              </a:rPr>
              <a:t> 200 </a:t>
            </a:r>
            <a:r>
              <a:rPr lang="ru-RU" altLang="de-DE" sz="1200" dirty="0">
                <a:solidFill>
                  <a:srgbClr val="000000"/>
                </a:solidFill>
              </a:rPr>
              <a:t>кВт</a:t>
            </a:r>
            <a:endParaRPr lang="en-GB" altLang="de-DE" sz="1200" dirty="0">
              <a:solidFill>
                <a:srgbClr val="000000"/>
              </a:solidFill>
            </a:endParaRPr>
          </a:p>
          <a:p>
            <a:pPr>
              <a:spcBef>
                <a:spcPts val="338"/>
              </a:spcBef>
            </a:pPr>
            <a:r>
              <a:rPr lang="ru-RU" altLang="de-DE" sz="1200" dirty="0">
                <a:solidFill>
                  <a:srgbClr val="000000"/>
                </a:solidFill>
              </a:rPr>
              <a:t>Момент на выходе</a:t>
            </a:r>
            <a:r>
              <a:rPr lang="en-GB" altLang="de-DE" sz="1200" dirty="0">
                <a:solidFill>
                  <a:srgbClr val="000000"/>
                </a:solidFill>
              </a:rPr>
              <a:t>:</a:t>
            </a:r>
            <a:r>
              <a:rPr lang="ru-RU" altLang="de-DE" sz="1200" dirty="0">
                <a:solidFill>
                  <a:srgbClr val="000000"/>
                </a:solidFill>
              </a:rPr>
              <a:t> до </a:t>
            </a:r>
            <a:r>
              <a:rPr lang="en-GB" altLang="de-DE" sz="1200" dirty="0">
                <a:solidFill>
                  <a:srgbClr val="000000"/>
                </a:solidFill>
              </a:rPr>
              <a:t>19000 </a:t>
            </a:r>
            <a:r>
              <a:rPr lang="ru-RU" altLang="de-DE" sz="1200" dirty="0" err="1">
                <a:solidFill>
                  <a:srgbClr val="000000"/>
                </a:solidFill>
              </a:rPr>
              <a:t>Нм</a:t>
            </a:r>
            <a:endParaRPr lang="en-GB" altLang="de-DE" sz="1200" dirty="0">
              <a:solidFill>
                <a:srgbClr val="000000"/>
              </a:solidFill>
            </a:endParaRPr>
          </a:p>
          <a:p>
            <a:pPr>
              <a:spcBef>
                <a:spcPts val="338"/>
              </a:spcBef>
            </a:pPr>
            <a:r>
              <a:rPr lang="ru-RU" altLang="de-DE" sz="1200" dirty="0">
                <a:solidFill>
                  <a:srgbClr val="000000"/>
                </a:solidFill>
              </a:rPr>
              <a:t>Скорость на выходе</a:t>
            </a:r>
            <a:r>
              <a:rPr lang="en-GB" altLang="de-DE" sz="1200" dirty="0">
                <a:solidFill>
                  <a:srgbClr val="000000"/>
                </a:solidFill>
              </a:rPr>
              <a:t>:</a:t>
            </a:r>
            <a:r>
              <a:rPr lang="ru-RU" altLang="de-DE" sz="1200" dirty="0">
                <a:solidFill>
                  <a:srgbClr val="000000"/>
                </a:solidFill>
              </a:rPr>
              <a:t> до </a:t>
            </a:r>
            <a:r>
              <a:rPr lang="en-GB" altLang="de-DE" sz="1200" dirty="0">
                <a:solidFill>
                  <a:srgbClr val="000000"/>
                </a:solidFill>
              </a:rPr>
              <a:t>0</a:t>
            </a:r>
            <a:r>
              <a:rPr lang="ru-RU" altLang="de-DE" sz="1200" dirty="0">
                <a:solidFill>
                  <a:srgbClr val="000000"/>
                </a:solidFill>
              </a:rPr>
              <a:t>,</a:t>
            </a:r>
            <a:r>
              <a:rPr lang="en-GB" altLang="de-DE" sz="1200" dirty="0">
                <a:solidFill>
                  <a:srgbClr val="000000"/>
                </a:solidFill>
              </a:rPr>
              <a:t>05 … 365 </a:t>
            </a:r>
            <a:r>
              <a:rPr lang="ru-RU" altLang="de-DE" sz="1200" dirty="0">
                <a:solidFill>
                  <a:srgbClr val="000000"/>
                </a:solidFill>
              </a:rPr>
              <a:t>об</a:t>
            </a:r>
            <a:r>
              <a:rPr lang="en-US" altLang="de-DE" sz="1200" dirty="0">
                <a:solidFill>
                  <a:srgbClr val="000000"/>
                </a:solidFill>
              </a:rPr>
              <a:t>/</a:t>
            </a:r>
            <a:r>
              <a:rPr lang="ru-RU" altLang="de-DE" sz="1200" dirty="0">
                <a:solidFill>
                  <a:srgbClr val="000000"/>
                </a:solidFill>
              </a:rPr>
              <a:t>мин</a:t>
            </a:r>
            <a:endParaRPr lang="en-GB" altLang="de-DE" sz="1200" dirty="0">
              <a:solidFill>
                <a:srgbClr val="000000"/>
              </a:solidFill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6243638" y="5474476"/>
            <a:ext cx="547211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180975" indent="-180975" defTabSz="952500" eaLnBrk="0" hangingPunct="0">
              <a:spcBef>
                <a:spcPct val="20000"/>
              </a:spcBef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spcBef>
                <a:spcPct val="20000"/>
              </a:spcBef>
              <a:buChar char="•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spcBef>
                <a:spcPct val="20000"/>
              </a:spcBef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spcBef>
                <a:spcPct val="20000"/>
              </a:spcBef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spcBef>
                <a:spcPct val="20000"/>
              </a:spcBef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spcBef>
                <a:spcPts val="338"/>
              </a:spcBef>
              <a:buClr>
                <a:srgbClr val="000000"/>
              </a:buClr>
              <a:buFont typeface=""/>
              <a:buChar char="•"/>
            </a:pPr>
            <a:r>
              <a:rPr lang="ru-RU" altLang="de-DE" sz="1200" dirty="0">
                <a:solidFill>
                  <a:srgbClr val="000000"/>
                </a:solidFill>
              </a:rPr>
              <a:t>2</a:t>
            </a:r>
            <a:r>
              <a:rPr lang="en-GB" altLang="de-DE" sz="1200" dirty="0">
                <a:solidFill>
                  <a:srgbClr val="000000"/>
                </a:solidFill>
              </a:rPr>
              <a:t>- </a:t>
            </a:r>
            <a:r>
              <a:rPr lang="ru-RU" altLang="de-DE" sz="1200" dirty="0">
                <a:solidFill>
                  <a:srgbClr val="000000"/>
                </a:solidFill>
              </a:rPr>
              <a:t>или 3</a:t>
            </a:r>
            <a:r>
              <a:rPr lang="en-GB" altLang="de-DE" sz="1200" dirty="0">
                <a:solidFill>
                  <a:srgbClr val="000000"/>
                </a:solidFill>
              </a:rPr>
              <a:t>-</a:t>
            </a:r>
            <a:r>
              <a:rPr lang="ru-RU" altLang="de-DE" sz="1200" dirty="0">
                <a:solidFill>
                  <a:srgbClr val="000000"/>
                </a:solidFill>
              </a:rPr>
              <a:t> ступенчатые</a:t>
            </a:r>
            <a:endParaRPr lang="en-GB" altLang="de-DE" sz="12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338"/>
              </a:spcBef>
              <a:buClr>
                <a:srgbClr val="000000"/>
              </a:buClr>
              <a:buFont typeface=""/>
              <a:buChar char="•"/>
            </a:pPr>
            <a:r>
              <a:rPr lang="ru-RU" altLang="de-DE" sz="1200" dirty="0">
                <a:solidFill>
                  <a:srgbClr val="000000"/>
                </a:solidFill>
              </a:rPr>
              <a:t>Передача усилия на параллельных валах</a:t>
            </a:r>
          </a:p>
          <a:p>
            <a:pPr marL="285750" indent="-285750">
              <a:spcBef>
                <a:spcPts val="338"/>
              </a:spcBef>
              <a:buClr>
                <a:srgbClr val="000000"/>
              </a:buClr>
              <a:buFont typeface=""/>
              <a:buChar char="•"/>
            </a:pPr>
            <a:r>
              <a:rPr lang="ru-RU" altLang="de-DE" sz="1200" dirty="0"/>
              <a:t>Высокая эффективность </a:t>
            </a:r>
            <a:r>
              <a:rPr lang="en-GB" altLang="de-DE" sz="1200" dirty="0"/>
              <a:t>(η = 0</a:t>
            </a:r>
            <a:r>
              <a:rPr lang="ru-RU" altLang="de-DE" sz="1200" dirty="0"/>
              <a:t>,</a:t>
            </a:r>
            <a:r>
              <a:rPr lang="en-GB" altLang="de-DE" sz="1200" dirty="0"/>
              <a:t>94…0</a:t>
            </a:r>
            <a:r>
              <a:rPr lang="ru-RU" altLang="de-DE" sz="1200" dirty="0"/>
              <a:t>,</a:t>
            </a:r>
            <a:r>
              <a:rPr lang="en-GB" altLang="de-DE" sz="1200" dirty="0"/>
              <a:t>96)</a:t>
            </a:r>
          </a:p>
        </p:txBody>
      </p:sp>
    </p:spTree>
    <p:extLst>
      <p:ext uri="{BB962C8B-B14F-4D97-AF65-F5344CB8AC3E}">
        <p14:creationId xmlns:p14="http://schemas.microsoft.com/office/powerpoint/2010/main" val="363571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ED2FC7C-3ED2-4BE5-859A-439CF1AB0AD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ED2FC7C-3ED2-4BE5-859A-439CF1AB0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A927265-C2A0-427F-8062-A12211207B55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GB" sz="2200" b="1" u="none" dirty="0">
              <a:solidFill>
                <a:schemeClr val="bg1"/>
              </a:solidFill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49875" y="4228070"/>
            <a:ext cx="547211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>
            <a:lvl1pPr marL="180975" indent="-180975" defTabSz="952500" eaLnBrk="0" hangingPunct="0">
              <a:spcBef>
                <a:spcPct val="20000"/>
              </a:spcBef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spcBef>
                <a:spcPct val="20000"/>
              </a:spcBef>
              <a:buChar char="•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spcBef>
                <a:spcPct val="20000"/>
              </a:spcBef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spcBef>
                <a:spcPct val="20000"/>
              </a:spcBef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spcBef>
                <a:spcPct val="20000"/>
              </a:spcBef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338"/>
              </a:spcBef>
            </a:pPr>
            <a:r>
              <a:rPr lang="ru-RU" altLang="de-DE" sz="1200" dirty="0">
                <a:solidFill>
                  <a:srgbClr val="000000"/>
                </a:solidFill>
              </a:rPr>
              <a:t>Мощность двигателя</a:t>
            </a:r>
            <a:r>
              <a:rPr lang="en-GB" altLang="de-DE" sz="1200" dirty="0">
                <a:solidFill>
                  <a:srgbClr val="000000"/>
                </a:solidFill>
              </a:rPr>
              <a:t>:</a:t>
            </a:r>
            <a:r>
              <a:rPr lang="ru-RU" altLang="de-DE" sz="1200" dirty="0">
                <a:solidFill>
                  <a:srgbClr val="000000"/>
                </a:solidFill>
              </a:rPr>
              <a:t> до</a:t>
            </a:r>
            <a:r>
              <a:rPr lang="en-GB" altLang="de-DE" sz="1200" dirty="0">
                <a:solidFill>
                  <a:srgbClr val="000000"/>
                </a:solidFill>
              </a:rPr>
              <a:t> 200 </a:t>
            </a:r>
            <a:r>
              <a:rPr lang="ru-RU" altLang="de-DE" sz="1200" dirty="0">
                <a:solidFill>
                  <a:srgbClr val="000000"/>
                </a:solidFill>
              </a:rPr>
              <a:t>кВт</a:t>
            </a:r>
            <a:endParaRPr lang="en-GB" altLang="de-DE" sz="1200" dirty="0">
              <a:solidFill>
                <a:srgbClr val="000000"/>
              </a:solidFill>
            </a:endParaRPr>
          </a:p>
          <a:p>
            <a:pPr>
              <a:spcBef>
                <a:spcPts val="338"/>
              </a:spcBef>
            </a:pPr>
            <a:r>
              <a:rPr lang="ru-RU" altLang="de-DE" sz="1200" dirty="0">
                <a:solidFill>
                  <a:srgbClr val="000000"/>
                </a:solidFill>
              </a:rPr>
              <a:t>Момент на выходе</a:t>
            </a:r>
            <a:r>
              <a:rPr lang="en-GB" altLang="de-DE" sz="1200" dirty="0">
                <a:solidFill>
                  <a:srgbClr val="000000"/>
                </a:solidFill>
              </a:rPr>
              <a:t>:</a:t>
            </a:r>
            <a:r>
              <a:rPr lang="ru-RU" altLang="de-DE" sz="1200" dirty="0">
                <a:solidFill>
                  <a:srgbClr val="000000"/>
                </a:solidFill>
              </a:rPr>
              <a:t> до </a:t>
            </a:r>
            <a:r>
              <a:rPr lang="en-GB" altLang="de-DE" sz="1200" dirty="0">
                <a:solidFill>
                  <a:srgbClr val="000000"/>
                </a:solidFill>
              </a:rPr>
              <a:t>19500 </a:t>
            </a:r>
            <a:r>
              <a:rPr lang="ru-RU" altLang="de-DE" sz="1200" dirty="0">
                <a:solidFill>
                  <a:srgbClr val="000000"/>
                </a:solidFill>
              </a:rPr>
              <a:t>Нм</a:t>
            </a:r>
            <a:endParaRPr lang="en-GB" altLang="de-DE" sz="1200" dirty="0">
              <a:solidFill>
                <a:srgbClr val="000000"/>
              </a:solidFill>
            </a:endParaRPr>
          </a:p>
          <a:p>
            <a:pPr>
              <a:spcBef>
                <a:spcPts val="338"/>
              </a:spcBef>
            </a:pPr>
            <a:r>
              <a:rPr lang="ru-RU" altLang="de-DE" sz="1200" dirty="0">
                <a:solidFill>
                  <a:srgbClr val="000000"/>
                </a:solidFill>
              </a:rPr>
              <a:t>Скорость на выходе</a:t>
            </a:r>
            <a:r>
              <a:rPr lang="en-GB" altLang="de-DE" sz="1200" dirty="0">
                <a:solidFill>
                  <a:srgbClr val="000000"/>
                </a:solidFill>
              </a:rPr>
              <a:t>:</a:t>
            </a:r>
            <a:r>
              <a:rPr lang="ru-RU" altLang="de-DE" sz="1200" dirty="0">
                <a:solidFill>
                  <a:srgbClr val="000000"/>
                </a:solidFill>
              </a:rPr>
              <a:t> </a:t>
            </a:r>
            <a:r>
              <a:rPr lang="en-GB" altLang="de-DE" sz="1200" dirty="0">
                <a:solidFill>
                  <a:srgbClr val="000000"/>
                </a:solidFill>
              </a:rPr>
              <a:t>0</a:t>
            </a:r>
            <a:r>
              <a:rPr lang="ru-RU" altLang="de-DE" sz="1200" dirty="0">
                <a:solidFill>
                  <a:srgbClr val="000000"/>
                </a:solidFill>
              </a:rPr>
              <a:t>,</a:t>
            </a:r>
            <a:r>
              <a:rPr lang="en-GB" altLang="de-DE" sz="1200" dirty="0">
                <a:solidFill>
                  <a:srgbClr val="000000"/>
                </a:solidFill>
              </a:rPr>
              <a:t>05 … 306 </a:t>
            </a:r>
            <a:r>
              <a:rPr lang="ru-RU" altLang="de-DE" sz="1200" dirty="0">
                <a:solidFill>
                  <a:srgbClr val="000000"/>
                </a:solidFill>
              </a:rPr>
              <a:t>об</a:t>
            </a:r>
            <a:r>
              <a:rPr lang="en-US" altLang="de-DE" sz="1200" dirty="0">
                <a:solidFill>
                  <a:srgbClr val="000000"/>
                </a:solidFill>
              </a:rPr>
              <a:t>/</a:t>
            </a:r>
            <a:r>
              <a:rPr lang="ru-RU" altLang="de-DE" sz="1200" dirty="0">
                <a:solidFill>
                  <a:srgbClr val="000000"/>
                </a:solidFill>
              </a:rPr>
              <a:t>мин</a:t>
            </a:r>
            <a:endParaRPr lang="en-GB" altLang="de-DE" sz="1200" dirty="0">
              <a:solidFill>
                <a:srgbClr val="00000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26567" y="1617752"/>
            <a:ext cx="5472608" cy="307777"/>
          </a:xfrm>
          <a:prstGeom prst="rect">
            <a:avLst/>
          </a:prstGeom>
          <a:solidFill>
            <a:srgbClr val="4BB9B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ct val="0"/>
              </a:spcBef>
              <a:defRPr/>
            </a:pPr>
            <a:r>
              <a:rPr lang="ru-RU" sz="1400" b="1" dirty="0">
                <a:solidFill>
                  <a:schemeClr val="lt1"/>
                </a:solidFill>
              </a:rPr>
              <a:t>Конические мотор-редукторы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49427" y="5002724"/>
            <a:ext cx="5472559" cy="304800"/>
          </a:xfrm>
          <a:prstGeom prst="rect">
            <a:avLst/>
          </a:prstGeom>
          <a:solidFill>
            <a:srgbClr val="4BB9B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840"/>
              </a:spcBef>
              <a:spcAft>
                <a:spcPts val="0"/>
              </a:spcAft>
              <a:defRPr/>
            </a:pPr>
            <a:r>
              <a:rPr lang="ru-RU" altLang="de-DE" sz="1400" b="1" dirty="0">
                <a:solidFill>
                  <a:srgbClr val="FFFFFF"/>
                </a:solidFill>
                <a:latin typeface="Arial"/>
                <a:ea typeface="ＭＳ Ｐゴシック"/>
              </a:rPr>
              <a:t>Дополнительные возможности</a:t>
            </a:r>
            <a:endParaRPr lang="en-GB" altLang="de-DE" sz="1400" b="1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49875" y="5474476"/>
            <a:ext cx="547211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180975" indent="-180975" defTabSz="952500" eaLnBrk="0" hangingPunct="0">
              <a:spcBef>
                <a:spcPct val="20000"/>
              </a:spcBef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spcBef>
                <a:spcPct val="20000"/>
              </a:spcBef>
              <a:buChar char="•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spcBef>
                <a:spcPct val="20000"/>
              </a:spcBef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spcBef>
                <a:spcPct val="20000"/>
              </a:spcBef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spcBef>
                <a:spcPct val="20000"/>
              </a:spcBef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spcBef>
                <a:spcPts val="338"/>
              </a:spcBef>
              <a:buClr>
                <a:srgbClr val="000000"/>
              </a:buClr>
              <a:buFont typeface=""/>
              <a:buChar char="•"/>
            </a:pPr>
            <a:r>
              <a:rPr lang="ru-RU" altLang="de-DE" sz="1200" dirty="0"/>
              <a:t>2</a:t>
            </a:r>
            <a:r>
              <a:rPr lang="en-GB" altLang="de-DE" sz="1200" dirty="0"/>
              <a:t>- </a:t>
            </a:r>
            <a:r>
              <a:rPr lang="ru-RU" altLang="de-DE" sz="1200" dirty="0"/>
              <a:t>или</a:t>
            </a:r>
            <a:r>
              <a:rPr lang="en-GB" altLang="de-DE" sz="1200" dirty="0"/>
              <a:t> </a:t>
            </a:r>
            <a:r>
              <a:rPr lang="ru-RU" altLang="de-DE" sz="1200" dirty="0"/>
              <a:t>3</a:t>
            </a:r>
            <a:r>
              <a:rPr lang="en-GB" altLang="de-DE" sz="1200" dirty="0"/>
              <a:t>-</a:t>
            </a:r>
            <a:r>
              <a:rPr lang="ru-RU" altLang="de-DE" sz="1200" dirty="0"/>
              <a:t> ступенчатые</a:t>
            </a:r>
            <a:endParaRPr lang="en-GB" altLang="de-DE" sz="1200" dirty="0"/>
          </a:p>
          <a:p>
            <a:pPr marL="285750" indent="-285750">
              <a:spcBef>
                <a:spcPts val="338"/>
              </a:spcBef>
              <a:buClr>
                <a:srgbClr val="000000"/>
              </a:buClr>
              <a:buFont typeface=""/>
              <a:buChar char="•"/>
            </a:pPr>
            <a:r>
              <a:rPr lang="ru-RU" altLang="de-DE" sz="1200" dirty="0"/>
              <a:t>Передача усилия под углом</a:t>
            </a:r>
            <a:r>
              <a:rPr lang="en-GB" altLang="de-DE" sz="1200" dirty="0"/>
              <a:t> 90°</a:t>
            </a:r>
            <a:endParaRPr lang="ru-RU" altLang="de-DE" sz="1200" dirty="0"/>
          </a:p>
          <a:p>
            <a:pPr marL="285750" indent="-285750">
              <a:spcBef>
                <a:spcPts val="338"/>
              </a:spcBef>
              <a:buClr>
                <a:srgbClr val="000000"/>
              </a:buClr>
              <a:buFont typeface=""/>
              <a:buChar char="•"/>
            </a:pPr>
            <a:r>
              <a:rPr lang="ru-RU" altLang="de-DE" sz="1200" dirty="0"/>
              <a:t>Высокая эффективность </a:t>
            </a:r>
            <a:r>
              <a:rPr lang="en-GB" altLang="de-DE" sz="1200" dirty="0"/>
              <a:t>(η = 0</a:t>
            </a:r>
            <a:r>
              <a:rPr lang="ru-RU" altLang="de-DE" sz="1200" dirty="0"/>
              <a:t>,</a:t>
            </a:r>
            <a:r>
              <a:rPr lang="en-GB" altLang="de-DE" sz="1200" dirty="0"/>
              <a:t>94…0</a:t>
            </a:r>
            <a:r>
              <a:rPr lang="ru-RU" altLang="de-DE" sz="1200" dirty="0"/>
              <a:t>,</a:t>
            </a:r>
            <a:r>
              <a:rPr lang="en-GB" altLang="de-DE" sz="1200" dirty="0"/>
              <a:t>96)</a:t>
            </a:r>
          </a:p>
        </p:txBody>
      </p: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2210743" y="1905090"/>
            <a:ext cx="2050643" cy="1854201"/>
            <a:chOff x="358" y="1116"/>
            <a:chExt cx="2307" cy="2086"/>
          </a:xfrm>
        </p:grpSpPr>
        <p:pic>
          <p:nvPicPr>
            <p:cNvPr id="12" name="Picture 17" descr="K-Getr"/>
            <p:cNvPicPr>
              <a:picLocks noChangeAspect="1" noChangeArrowheads="1"/>
            </p:cNvPicPr>
            <p:nvPr/>
          </p:nvPicPr>
          <p:blipFill rotWithShape="1"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8" y="1116"/>
              <a:ext cx="2307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Line 18"/>
            <p:cNvSpPr>
              <a:spLocks noChangeAspect="1" noChangeShapeType="1"/>
            </p:cNvSpPr>
            <p:nvPr/>
          </p:nvSpPr>
          <p:spPr bwMode="auto">
            <a:xfrm flipV="1">
              <a:off x="710" y="2290"/>
              <a:ext cx="1021" cy="800"/>
            </a:xfrm>
            <a:prstGeom prst="line">
              <a:avLst/>
            </a:prstGeom>
            <a:noFill/>
            <a:ln w="38100" cap="flat" cmpd="sng" algn="ctr">
              <a:solidFill>
                <a:srgbClr val="DA040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spcBef>
                  <a:spcPct val="30000"/>
                </a:spcBef>
              </a:pPr>
              <a:endParaRPr lang="en-GB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Line 19"/>
            <p:cNvSpPr>
              <a:spLocks noChangeAspect="1" noChangeShapeType="1"/>
            </p:cNvSpPr>
            <p:nvPr/>
          </p:nvSpPr>
          <p:spPr bwMode="auto">
            <a:xfrm flipH="1" flipV="1">
              <a:off x="1046" y="2051"/>
              <a:ext cx="658" cy="233"/>
            </a:xfrm>
            <a:prstGeom prst="line">
              <a:avLst/>
            </a:prstGeom>
            <a:noFill/>
            <a:ln w="38100" cap="flat" cmpd="sng" algn="ctr">
              <a:solidFill>
                <a:srgbClr val="DA040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spcBef>
                  <a:spcPct val="30000"/>
                </a:spcBef>
              </a:pPr>
              <a:endParaRPr lang="en-GB" sz="14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5" name="Picture 23" descr="M_KAZ79-LE100L4_Winkel_A_sRGB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6341" y="2736192"/>
            <a:ext cx="1468437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649427" y="3850000"/>
            <a:ext cx="5472559" cy="304800"/>
          </a:xfrm>
          <a:prstGeom prst="rect">
            <a:avLst/>
          </a:prstGeom>
          <a:solidFill>
            <a:srgbClr val="4BB9B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840"/>
              </a:spcBef>
              <a:spcAft>
                <a:spcPts val="0"/>
              </a:spcAft>
              <a:defRPr/>
            </a:pPr>
            <a:r>
              <a:rPr lang="ru-RU" altLang="de-DE" sz="1400" b="1" dirty="0">
                <a:solidFill>
                  <a:srgbClr val="FFFFFF"/>
                </a:solidFill>
                <a:latin typeface="Arial"/>
                <a:ea typeface="ＭＳ Ｐゴシック"/>
              </a:rPr>
              <a:t>Основные данные </a:t>
            </a:r>
            <a:r>
              <a:rPr lang="en-GB" altLang="de-DE" sz="1400" b="1" dirty="0">
                <a:solidFill>
                  <a:srgbClr val="FFFFFF"/>
                </a:solidFill>
                <a:latin typeface="Arial"/>
                <a:ea typeface="ＭＳ Ｐゴシック"/>
              </a:rPr>
              <a:t>(</a:t>
            </a:r>
            <a:r>
              <a:rPr lang="ru-RU" altLang="de-DE" sz="1400" b="1" dirty="0">
                <a:solidFill>
                  <a:srgbClr val="FFFFFF"/>
                </a:solidFill>
                <a:latin typeface="Arial"/>
                <a:ea typeface="ＭＳ Ｐゴシック"/>
              </a:rPr>
              <a:t>при</a:t>
            </a:r>
            <a:r>
              <a:rPr lang="en-GB" altLang="de-DE" sz="1400" b="1" dirty="0">
                <a:solidFill>
                  <a:srgbClr val="FFFFFF"/>
                </a:solidFill>
                <a:latin typeface="Arial"/>
                <a:ea typeface="ＭＳ Ｐゴシック"/>
              </a:rPr>
              <a:t> 50 </a:t>
            </a:r>
            <a:r>
              <a:rPr lang="ru-RU" altLang="de-DE" sz="1400" b="1" dirty="0">
                <a:solidFill>
                  <a:srgbClr val="FFFFFF"/>
                </a:solidFill>
                <a:latin typeface="Arial"/>
                <a:ea typeface="ＭＳ Ｐゴシック"/>
              </a:rPr>
              <a:t>Гц</a:t>
            </a:r>
            <a:r>
              <a:rPr lang="en-GB" altLang="de-DE" sz="1400" b="1" dirty="0">
                <a:solidFill>
                  <a:srgbClr val="FFFFFF"/>
                </a:solidFill>
                <a:latin typeface="Arial"/>
                <a:ea typeface="ＭＳ Ｐゴシック"/>
              </a:rPr>
              <a:t>)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243191" y="1617156"/>
            <a:ext cx="5472608" cy="307777"/>
          </a:xfrm>
          <a:prstGeom prst="rect">
            <a:avLst/>
          </a:prstGeom>
          <a:solidFill>
            <a:srgbClr val="4BB9B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ct val="0"/>
              </a:spcBef>
            </a:pPr>
            <a:r>
              <a:rPr lang="ru-RU" sz="1400" b="1" dirty="0" err="1">
                <a:solidFill>
                  <a:schemeClr val="lt1"/>
                </a:solidFill>
              </a:rPr>
              <a:t>Цилиндро</a:t>
            </a:r>
            <a:r>
              <a:rPr lang="ru-RU" sz="1400" b="1" dirty="0">
                <a:solidFill>
                  <a:schemeClr val="lt1"/>
                </a:solidFill>
              </a:rPr>
              <a:t>-червячные мотор-редукторы</a:t>
            </a:r>
            <a:endParaRPr lang="en-GB" sz="1400" b="1" dirty="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266051" y="5002128"/>
            <a:ext cx="5472559" cy="304800"/>
          </a:xfrm>
          <a:prstGeom prst="rect">
            <a:avLst/>
          </a:prstGeom>
          <a:solidFill>
            <a:srgbClr val="4BB9B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840"/>
              </a:spcBef>
              <a:spcAft>
                <a:spcPts val="0"/>
              </a:spcAft>
              <a:defRPr/>
            </a:pPr>
            <a:r>
              <a:rPr lang="ru-RU" altLang="de-DE" sz="1400" b="1" dirty="0">
                <a:solidFill>
                  <a:srgbClr val="FFFFFF"/>
                </a:solidFill>
                <a:latin typeface="Arial"/>
                <a:ea typeface="ＭＳ Ｐゴシック"/>
              </a:rPr>
              <a:t>Дополнительные возможности</a:t>
            </a:r>
            <a:endParaRPr lang="en-GB" altLang="de-DE" sz="1400" b="1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6266051" y="3849404"/>
            <a:ext cx="5472559" cy="304800"/>
          </a:xfrm>
          <a:prstGeom prst="rect">
            <a:avLst/>
          </a:prstGeom>
          <a:solidFill>
            <a:srgbClr val="4BB9B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840"/>
              </a:spcBef>
              <a:spcAft>
                <a:spcPts val="0"/>
              </a:spcAft>
              <a:defRPr/>
            </a:pPr>
            <a:r>
              <a:rPr lang="ru-RU" altLang="de-DE" sz="1400" b="1" dirty="0">
                <a:solidFill>
                  <a:srgbClr val="FFFFFF"/>
                </a:solidFill>
                <a:latin typeface="Arial"/>
                <a:ea typeface="ＭＳ Ｐゴシック"/>
              </a:rPr>
              <a:t>Основные данные </a:t>
            </a:r>
            <a:r>
              <a:rPr lang="en-GB" altLang="de-DE" sz="1400" b="1" dirty="0">
                <a:solidFill>
                  <a:srgbClr val="FFFFFF"/>
                </a:solidFill>
                <a:latin typeface="Arial"/>
                <a:ea typeface="ＭＳ Ｐゴシック"/>
              </a:rPr>
              <a:t>(</a:t>
            </a:r>
            <a:r>
              <a:rPr lang="ru-RU" altLang="de-DE" sz="1400" b="1" dirty="0">
                <a:solidFill>
                  <a:srgbClr val="FFFFFF"/>
                </a:solidFill>
                <a:latin typeface="Arial"/>
                <a:ea typeface="ＭＳ Ｐゴシック"/>
              </a:rPr>
              <a:t>при</a:t>
            </a:r>
            <a:r>
              <a:rPr lang="en-GB" altLang="de-DE" sz="1400" b="1" dirty="0">
                <a:solidFill>
                  <a:srgbClr val="FFFFFF"/>
                </a:solidFill>
                <a:latin typeface="Arial"/>
                <a:ea typeface="ＭＳ Ｐゴシック"/>
              </a:rPr>
              <a:t> 50 </a:t>
            </a:r>
            <a:r>
              <a:rPr lang="ru-RU" altLang="de-DE" sz="1400" b="1" dirty="0">
                <a:solidFill>
                  <a:srgbClr val="FFFFFF"/>
                </a:solidFill>
                <a:latin typeface="Arial"/>
                <a:ea typeface="ＭＳ Ｐゴシック"/>
              </a:rPr>
              <a:t>Гц</a:t>
            </a:r>
            <a:r>
              <a:rPr lang="en-GB" altLang="de-DE" sz="1400" b="1" dirty="0">
                <a:solidFill>
                  <a:srgbClr val="FFFFFF"/>
                </a:solidFill>
                <a:latin typeface="Arial"/>
                <a:ea typeface="ＭＳ Ｐゴシック"/>
              </a:rPr>
              <a:t>)</a:t>
            </a:r>
          </a:p>
        </p:txBody>
      </p:sp>
      <p:grpSp>
        <p:nvGrpSpPr>
          <p:cNvPr id="27" name="Group 16"/>
          <p:cNvGrpSpPr>
            <a:grpSpLocks noChangeAspect="1"/>
          </p:cNvGrpSpPr>
          <p:nvPr/>
        </p:nvGrpSpPr>
        <p:grpSpPr bwMode="auto">
          <a:xfrm>
            <a:off x="7472726" y="1828088"/>
            <a:ext cx="2443275" cy="2093226"/>
            <a:chOff x="1200" y="2031"/>
            <a:chExt cx="2150" cy="1842"/>
          </a:xfrm>
        </p:grpSpPr>
        <p:pic>
          <p:nvPicPr>
            <p:cNvPr id="28" name="Picture 17" descr="C-Getr"/>
            <p:cNvPicPr>
              <a:picLocks noChangeAspect="1" noChangeArrowheads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031"/>
              <a:ext cx="2150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Line 18"/>
            <p:cNvSpPr>
              <a:spLocks noChangeAspect="1" noChangeShapeType="1"/>
            </p:cNvSpPr>
            <p:nvPr/>
          </p:nvSpPr>
          <p:spPr bwMode="auto">
            <a:xfrm flipV="1">
              <a:off x="1576" y="2971"/>
              <a:ext cx="1056" cy="566"/>
            </a:xfrm>
            <a:prstGeom prst="line">
              <a:avLst/>
            </a:prstGeom>
            <a:noFill/>
            <a:ln w="38100" cap="flat" cmpd="sng" algn="ctr">
              <a:solidFill>
                <a:srgbClr val="DA040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spcBef>
                  <a:spcPct val="30000"/>
                </a:spcBef>
              </a:pPr>
              <a:endParaRPr lang="en-GB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Line 19"/>
            <p:cNvSpPr>
              <a:spLocks noChangeAspect="1" noChangeShapeType="1"/>
            </p:cNvSpPr>
            <p:nvPr/>
          </p:nvSpPr>
          <p:spPr bwMode="auto">
            <a:xfrm flipH="1" flipV="1">
              <a:off x="2213" y="2769"/>
              <a:ext cx="419" cy="192"/>
            </a:xfrm>
            <a:prstGeom prst="line">
              <a:avLst/>
            </a:prstGeom>
            <a:noFill/>
            <a:ln w="38100" cap="flat" cmpd="sng" algn="ctr">
              <a:solidFill>
                <a:srgbClr val="DA040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>
                <a:spcBef>
                  <a:spcPct val="30000"/>
                </a:spcBef>
              </a:pPr>
              <a:endParaRPr lang="en-GB" sz="14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31" name="Picture 2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1425" y="2874701"/>
            <a:ext cx="15478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6243638" y="4228070"/>
            <a:ext cx="547211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>
            <a:lvl1pPr marL="180975" indent="-180975" defTabSz="952500" eaLnBrk="0" hangingPunct="0">
              <a:spcBef>
                <a:spcPct val="20000"/>
              </a:spcBef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spcBef>
                <a:spcPct val="20000"/>
              </a:spcBef>
              <a:buChar char="•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spcBef>
                <a:spcPct val="20000"/>
              </a:spcBef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spcBef>
                <a:spcPct val="20000"/>
              </a:spcBef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spcBef>
                <a:spcPct val="20000"/>
              </a:spcBef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338"/>
              </a:spcBef>
            </a:pPr>
            <a:r>
              <a:rPr lang="ru-RU" altLang="de-DE" sz="1200" dirty="0">
                <a:solidFill>
                  <a:srgbClr val="000000"/>
                </a:solidFill>
              </a:rPr>
              <a:t>Мощность двигателя</a:t>
            </a:r>
            <a:r>
              <a:rPr lang="en-GB" altLang="de-DE" sz="1200" dirty="0">
                <a:solidFill>
                  <a:srgbClr val="000000"/>
                </a:solidFill>
              </a:rPr>
              <a:t>:</a:t>
            </a:r>
            <a:r>
              <a:rPr lang="ru-RU" altLang="de-DE" sz="1200" dirty="0">
                <a:solidFill>
                  <a:srgbClr val="000000"/>
                </a:solidFill>
              </a:rPr>
              <a:t> до </a:t>
            </a:r>
            <a:r>
              <a:rPr lang="en-GB" altLang="de-DE" sz="1200" dirty="0">
                <a:solidFill>
                  <a:srgbClr val="000000"/>
                </a:solidFill>
              </a:rPr>
              <a:t>7,5 </a:t>
            </a:r>
            <a:r>
              <a:rPr lang="ru-RU" altLang="de-DE" sz="1200" dirty="0">
                <a:solidFill>
                  <a:srgbClr val="000000"/>
                </a:solidFill>
              </a:rPr>
              <a:t>кВт</a:t>
            </a:r>
            <a:endParaRPr lang="en-GB" altLang="de-DE" sz="1200" dirty="0">
              <a:solidFill>
                <a:srgbClr val="000000"/>
              </a:solidFill>
            </a:endParaRPr>
          </a:p>
          <a:p>
            <a:pPr>
              <a:spcBef>
                <a:spcPts val="338"/>
              </a:spcBef>
            </a:pPr>
            <a:r>
              <a:rPr lang="ru-RU" altLang="de-DE" sz="1200" dirty="0">
                <a:solidFill>
                  <a:srgbClr val="000000"/>
                </a:solidFill>
              </a:rPr>
              <a:t>Момент на выходе</a:t>
            </a:r>
            <a:r>
              <a:rPr lang="en-GB" altLang="de-DE" sz="1200" dirty="0">
                <a:solidFill>
                  <a:srgbClr val="000000"/>
                </a:solidFill>
              </a:rPr>
              <a:t>:</a:t>
            </a:r>
            <a:r>
              <a:rPr lang="ru-RU" altLang="de-DE" sz="1200" dirty="0">
                <a:solidFill>
                  <a:srgbClr val="000000"/>
                </a:solidFill>
              </a:rPr>
              <a:t> до</a:t>
            </a:r>
            <a:r>
              <a:rPr lang="en-GB" altLang="de-DE" sz="1200" dirty="0">
                <a:solidFill>
                  <a:srgbClr val="000000"/>
                </a:solidFill>
              </a:rPr>
              <a:t> 1450 </a:t>
            </a:r>
            <a:r>
              <a:rPr lang="ru-RU" altLang="de-DE" sz="1200" dirty="0">
                <a:solidFill>
                  <a:srgbClr val="000000"/>
                </a:solidFill>
              </a:rPr>
              <a:t>Нм</a:t>
            </a:r>
            <a:endParaRPr lang="en-GB" altLang="de-DE" sz="1200" dirty="0">
              <a:solidFill>
                <a:srgbClr val="000000"/>
              </a:solidFill>
            </a:endParaRPr>
          </a:p>
          <a:p>
            <a:pPr>
              <a:spcBef>
                <a:spcPts val="338"/>
              </a:spcBef>
            </a:pPr>
            <a:r>
              <a:rPr lang="ru-RU" altLang="de-DE" sz="1200" dirty="0">
                <a:solidFill>
                  <a:srgbClr val="000000"/>
                </a:solidFill>
              </a:rPr>
              <a:t>Скорость на выходе</a:t>
            </a:r>
            <a:r>
              <a:rPr lang="en-GB" altLang="de-DE" sz="1200" dirty="0">
                <a:solidFill>
                  <a:srgbClr val="000000"/>
                </a:solidFill>
              </a:rPr>
              <a:t>:</a:t>
            </a:r>
            <a:r>
              <a:rPr lang="ru-RU" altLang="de-DE" sz="1200" dirty="0">
                <a:solidFill>
                  <a:srgbClr val="000000"/>
                </a:solidFill>
              </a:rPr>
              <a:t> </a:t>
            </a:r>
            <a:r>
              <a:rPr lang="en-GB" altLang="de-DE" sz="1200" dirty="0">
                <a:solidFill>
                  <a:srgbClr val="000000"/>
                </a:solidFill>
              </a:rPr>
              <a:t>0</a:t>
            </a:r>
            <a:r>
              <a:rPr lang="ru-RU" altLang="de-DE" sz="1200" dirty="0">
                <a:solidFill>
                  <a:srgbClr val="000000"/>
                </a:solidFill>
              </a:rPr>
              <a:t>,</a:t>
            </a:r>
            <a:r>
              <a:rPr lang="en-GB" altLang="de-DE" sz="1200" dirty="0">
                <a:solidFill>
                  <a:srgbClr val="000000"/>
                </a:solidFill>
              </a:rPr>
              <a:t>05 … 148 </a:t>
            </a:r>
            <a:r>
              <a:rPr lang="ru-RU" altLang="de-DE" sz="1200" dirty="0">
                <a:solidFill>
                  <a:srgbClr val="000000"/>
                </a:solidFill>
              </a:rPr>
              <a:t>об</a:t>
            </a:r>
            <a:r>
              <a:rPr lang="en-US" altLang="de-DE" sz="1200" dirty="0">
                <a:solidFill>
                  <a:srgbClr val="000000"/>
                </a:solidFill>
              </a:rPr>
              <a:t>/</a:t>
            </a:r>
            <a:r>
              <a:rPr lang="ru-RU" altLang="de-DE" sz="1200" dirty="0">
                <a:solidFill>
                  <a:srgbClr val="000000"/>
                </a:solidFill>
              </a:rPr>
              <a:t>мин</a:t>
            </a:r>
            <a:endParaRPr lang="en-GB" altLang="de-DE" sz="1200" dirty="0">
              <a:solidFill>
                <a:srgbClr val="000000"/>
              </a:solidFill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6243638" y="5470209"/>
            <a:ext cx="547211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180975" indent="-180975" defTabSz="952500" eaLnBrk="0" hangingPunct="0">
              <a:spcBef>
                <a:spcPct val="20000"/>
              </a:spcBef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spcBef>
                <a:spcPct val="20000"/>
              </a:spcBef>
              <a:buChar char="•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spcBef>
                <a:spcPct val="20000"/>
              </a:spcBef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spcBef>
                <a:spcPct val="20000"/>
              </a:spcBef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spcBef>
                <a:spcPct val="20000"/>
              </a:spcBef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1047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spcBef>
                <a:spcPts val="338"/>
              </a:spcBef>
              <a:buClr>
                <a:srgbClr val="000000"/>
              </a:buClr>
              <a:buFont typeface=""/>
              <a:buChar char="•"/>
            </a:pPr>
            <a:r>
              <a:rPr lang="ru-RU" altLang="de-DE" sz="1200" dirty="0">
                <a:solidFill>
                  <a:srgbClr val="000000"/>
                </a:solidFill>
              </a:rPr>
              <a:t>2- ступенчатые</a:t>
            </a:r>
            <a:endParaRPr lang="en-GB" altLang="de-DE" sz="12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338"/>
              </a:spcBef>
              <a:buClr>
                <a:srgbClr val="000000"/>
              </a:buClr>
              <a:buFont typeface=""/>
              <a:buChar char="•"/>
            </a:pPr>
            <a:r>
              <a:rPr lang="ru-RU" altLang="de-DE" sz="1200" dirty="0">
                <a:solidFill>
                  <a:srgbClr val="000000"/>
                </a:solidFill>
              </a:rPr>
              <a:t>Передача усилия под углом</a:t>
            </a:r>
            <a:r>
              <a:rPr lang="en-GB" altLang="de-DE" sz="1200" dirty="0">
                <a:solidFill>
                  <a:srgbClr val="000000"/>
                </a:solidFill>
              </a:rPr>
              <a:t> 90° </a:t>
            </a:r>
            <a:endParaRPr lang="ru-RU" altLang="de-DE" sz="12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338"/>
              </a:spcBef>
              <a:buClr>
                <a:srgbClr val="000000"/>
              </a:buClr>
              <a:buFont typeface=""/>
              <a:buChar char="•"/>
            </a:pPr>
            <a:r>
              <a:rPr lang="ru-RU" altLang="de-DE" sz="1200" dirty="0">
                <a:solidFill>
                  <a:srgbClr val="000000"/>
                </a:solidFill>
              </a:rPr>
              <a:t>Эффективность</a:t>
            </a:r>
            <a:r>
              <a:rPr lang="en-GB" altLang="de-DE" sz="1200" dirty="0">
                <a:solidFill>
                  <a:srgbClr val="000000"/>
                </a:solidFill>
              </a:rPr>
              <a:t> (η = 0</a:t>
            </a:r>
            <a:r>
              <a:rPr lang="ru-RU" altLang="de-DE" sz="1200" dirty="0">
                <a:solidFill>
                  <a:srgbClr val="000000"/>
                </a:solidFill>
              </a:rPr>
              <a:t>,</a:t>
            </a:r>
            <a:r>
              <a:rPr lang="en-GB" altLang="de-DE" sz="1200" dirty="0">
                <a:solidFill>
                  <a:srgbClr val="000000"/>
                </a:solidFill>
              </a:rPr>
              <a:t>6…0</a:t>
            </a:r>
            <a:r>
              <a:rPr lang="ru-RU" altLang="de-DE" sz="1200" dirty="0">
                <a:solidFill>
                  <a:srgbClr val="000000"/>
                </a:solidFill>
              </a:rPr>
              <a:t>,</a:t>
            </a:r>
            <a:r>
              <a:rPr lang="en-GB" altLang="de-DE" sz="1200" dirty="0">
                <a:solidFill>
                  <a:srgbClr val="000000"/>
                </a:solidFill>
              </a:rPr>
              <a:t>90)</a:t>
            </a:r>
          </a:p>
        </p:txBody>
      </p:sp>
      <p:sp>
        <p:nvSpPr>
          <p:cNvPr id="34" name="Titel 1">
            <a:extLst>
              <a:ext uri="{FF2B5EF4-FFF2-40B4-BE49-F238E27FC236}">
                <a16:creationId xmlns:a16="http://schemas.microsoft.com/office/drawing/2014/main" id="{4C35EE22-64F5-4A5B-8CD8-7030A3F4B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67" y="440748"/>
            <a:ext cx="8207337" cy="648000"/>
          </a:xfrm>
        </p:spPr>
        <p:txBody>
          <a:bodyPr lIns="0" tIns="0" rIns="0" bIns="0" anchor="t"/>
          <a:lstStyle/>
          <a:p>
            <a:r>
              <a:rPr lang="ru-RU" dirty="0">
                <a:latin typeface="Arial" panose="020B0604020202020204" pitchFamily="34" charset="0"/>
              </a:rPr>
              <a:t>Мотор-редукторы </a:t>
            </a:r>
            <a:r>
              <a:rPr lang="en-GB" dirty="0">
                <a:latin typeface="Arial" panose="020B0604020202020204" pitchFamily="34" charset="0"/>
              </a:rPr>
              <a:t>SIMOGEAR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Портфолио</a:t>
            </a:r>
            <a:br>
              <a:rPr lang="en-GB" altLang="en-US" dirty="0">
                <a:latin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38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13A4BC4-210E-492D-BC85-70BB7ED8434A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13A4BC4-210E-492D-BC85-70BB7ED843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90595AC-3A20-459A-9974-45A3987CAC7D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GB" sz="2200" b="1" u="none" dirty="0">
              <a:solidFill>
                <a:schemeClr val="bg1"/>
              </a:solidFill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67" y="440748"/>
            <a:ext cx="8207337" cy="648000"/>
          </a:xfrm>
        </p:spPr>
        <p:txBody>
          <a:bodyPr lIns="0" tIns="0" rIns="0" bIns="0" anchor="t"/>
          <a:lstStyle/>
          <a:p>
            <a:r>
              <a:rPr lang="ru-RU" dirty="0">
                <a:latin typeface="Arial" panose="020B0604020202020204" pitchFamily="34" charset="0"/>
              </a:rPr>
              <a:t>Мотор-редукторы </a:t>
            </a:r>
            <a:r>
              <a:rPr lang="en-GB" dirty="0">
                <a:latin typeface="Arial" panose="020B0604020202020204" pitchFamily="34" charset="0"/>
              </a:rPr>
              <a:t>SIMOGEAR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Портфолио</a:t>
            </a:r>
            <a:br>
              <a:rPr lang="en-GB" altLang="de-DE" dirty="0">
                <a:latin typeface="Arial" panose="020B0604020202020204" pitchFamily="34" charset="0"/>
              </a:rPr>
            </a:br>
            <a:br>
              <a:rPr lang="en-GB" altLang="de-DE" dirty="0">
                <a:latin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90992" y="1484727"/>
          <a:ext cx="9696815" cy="4582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4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4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4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42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42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42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42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42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42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426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5632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48073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altLang="de-DE" sz="1400" dirty="0">
                          <a:solidFill>
                            <a:schemeClr val="bg1"/>
                          </a:solidFill>
                        </a:rPr>
                        <a:t>Момент на выходе</a:t>
                      </a:r>
                      <a:r>
                        <a:rPr lang="en-GB" sz="1400" b="1" i="0" u="none" strike="noStrike" kern="1200" cap="none" baseline="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Arial"/>
                        </a:rPr>
                        <a:t>             </a:t>
                      </a:r>
                      <a:r>
                        <a:rPr lang="en-GB" sz="1400" b="1" i="0" u="none" strike="noStrike" kern="1200" cap="none" baseline="0" noProof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/>
                          <a:cs typeface="Arial"/>
                        </a:rPr>
                        <a:t>T</a:t>
                      </a:r>
                      <a:r>
                        <a:rPr lang="en-GB" sz="1400" b="1" i="0" u="none" strike="noStrike" kern="1200" cap="none" baseline="-25000" noProof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/>
                          <a:cs typeface="Arial"/>
                        </a:rPr>
                        <a:t>2</a:t>
                      </a:r>
                      <a:r>
                        <a:rPr lang="en-GB" sz="1400" b="1" i="0" u="none" strike="noStrike" kern="1200" cap="none" baseline="0" noProof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/>
                          <a:cs typeface="Arial"/>
                        </a:rPr>
                        <a:t>N </a:t>
                      </a:r>
                    </a:p>
                  </a:txBody>
                  <a:tcPr marL="144075" marR="48025" marT="0" marB="0" anchor="ctr" horzOverflow="overflow">
                    <a:solidFill>
                      <a:srgbClr val="4B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4B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50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4B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4B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200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4B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300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4B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500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4B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750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4B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1000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4B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2000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4B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3000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4B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5000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4B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8000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4B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14000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4B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19500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4B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Цилиндрические мотор-редукторы</a:t>
                      </a:r>
                      <a:endParaRPr kumimoji="0" lang="en-GB" altLang="en-US" sz="14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2/3-</a:t>
                      </a:r>
                      <a:r>
                        <a:rPr lang="ru-RU" sz="1400" b="1" i="0" u="none" strike="noStrike" cap="none" baseline="0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ступенчатые</a:t>
                      </a:r>
                      <a:endParaRPr lang="en-GB" sz="1400" b="1" i="0" u="none" strike="noStrike" cap="none" baseline="0" noProof="0" dirty="0"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108000" marR="0" marT="0" marB="0" anchor="ctr" horzOverflow="overflow">
                    <a:solidFill>
                      <a:srgbClr val="4B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 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Z/D19 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Z/D29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140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E/Z/D39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200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E/Z/D49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320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E/Z/D59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450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E/Z/D69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600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E/Z/D79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840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E/Z/D89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1680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E/Z/D109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3100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E/Z/D129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5000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E/Z/D149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8000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Z/D169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14000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Z/D189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 19000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Плоские </a:t>
                      </a:r>
                      <a:endParaRPr lang="en-US" sz="14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мотор-редукторы</a:t>
                      </a:r>
                      <a:endParaRPr kumimoji="0" lang="en-GB" altLang="en-US" sz="14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2/3-</a:t>
                      </a:r>
                      <a:r>
                        <a:rPr lang="ru-RU" sz="1400" b="1" i="0" u="none" strike="noStrike" cap="none" baseline="0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ступенчатые</a:t>
                      </a:r>
                      <a:endParaRPr lang="en-GB" sz="1400" b="1" i="0" u="none" strike="noStrike" cap="none" baseline="0" noProof="0" dirty="0"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108000" marR="0" marT="0" marB="0" anchor="ctr" horzOverflow="overflow">
                    <a:solidFill>
                      <a:srgbClr val="4B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 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 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F29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150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F39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290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F49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480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 horzOverflow="overflow">
                    <a:solidFill>
                      <a:srgbClr val="BECD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F69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600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F79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 1000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F89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1850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F109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3100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F129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4850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F149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8000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F169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13600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F189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19000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Конические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мотор-редукторы 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2-</a:t>
                      </a:r>
                      <a:r>
                        <a:rPr lang="ru-RU" sz="1400" b="1" i="0" u="none" strike="noStrike" cap="none" baseline="0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ступенчатые</a:t>
                      </a:r>
                      <a:endParaRPr lang="en-GB" sz="1400" b="1" i="0" u="none" strike="noStrike" cap="none" baseline="0" noProof="0" dirty="0"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108000" marR="0" marT="0" marB="0" anchor="ctr" horzOverflow="overflow">
                    <a:solidFill>
                      <a:srgbClr val="4B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 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B19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50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B29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110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B39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250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B49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450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 horzOverflow="overflow">
                    <a:solidFill>
                      <a:srgbClr val="BECD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 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 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 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 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 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 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 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 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6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Конические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мотор-редукторы 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3-</a:t>
                      </a:r>
                      <a:r>
                        <a:rPr lang="ru-RU" sz="1400" b="1" i="0" u="none" strike="noStrike" cap="none" baseline="0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ступенчатые</a:t>
                      </a:r>
                      <a:endParaRPr lang="en-GB" sz="1400" b="1" i="0" u="none" strike="noStrike" cap="none" baseline="0" noProof="0" dirty="0"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108000" marR="0" marT="0" marB="0" anchor="ctr" horzOverflow="overflow">
                    <a:solidFill>
                      <a:srgbClr val="4B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 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 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 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K39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220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K49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420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 horzOverflow="overflow">
                    <a:solidFill>
                      <a:srgbClr val="BECD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K69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600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K79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820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K89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1600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K109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2900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K129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4400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K149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8000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K169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13000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K189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19500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6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Цилиндро-червячные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мотор-редукторы</a:t>
                      </a:r>
                      <a:endParaRPr kumimoji="0" lang="en-GB" sz="14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 baseline="0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2-</a:t>
                      </a:r>
                      <a:r>
                        <a:rPr lang="ru-RU" sz="1400" b="1" i="0" u="none" strike="noStrike" cap="none" baseline="0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ступенчатые</a:t>
                      </a:r>
                      <a:endParaRPr lang="en-GB" sz="1400" b="1" i="0" u="none" strike="noStrike" cap="none" baseline="0" noProof="0" dirty="0"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108000" marR="0" marT="0" marB="0" anchor="ctr" horzOverflow="overflow">
                    <a:solidFill>
                      <a:srgbClr val="4B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 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 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C29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110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C39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235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C49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400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 horzOverflow="overflow">
                    <a:solidFill>
                      <a:srgbClr val="BECD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C69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675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C89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1450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Нм</a:t>
                      </a:r>
                      <a:endParaRPr kumimoji="0" lang="en-GB" sz="105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 horzOverflow="overflow">
                    <a:solidFill>
                      <a:srgbClr val="BECD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 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 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 </a:t>
                      </a: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9" name="Group 16"/>
          <p:cNvGrpSpPr/>
          <p:nvPr/>
        </p:nvGrpSpPr>
        <p:grpSpPr>
          <a:xfrm>
            <a:off x="746240" y="2276872"/>
            <a:ext cx="1344752" cy="3790088"/>
            <a:chOff x="432000" y="1872000"/>
            <a:chExt cx="1176471" cy="3600000"/>
          </a:xfrm>
        </p:grpSpPr>
        <p:pic>
          <p:nvPicPr>
            <p:cNvPr id="20" name="Picture 1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000" y="3312000"/>
              <a:ext cx="1087613" cy="720000"/>
            </a:xfrm>
            <a:prstGeom prst="rect">
              <a:avLst/>
            </a:prstGeom>
          </p:spPr>
        </p:pic>
        <p:pic>
          <p:nvPicPr>
            <p:cNvPr id="21" name="Picture 11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000" y="4032000"/>
              <a:ext cx="1176471" cy="720000"/>
            </a:xfrm>
            <a:prstGeom prst="rect">
              <a:avLst/>
            </a:prstGeom>
          </p:spPr>
        </p:pic>
        <p:pic>
          <p:nvPicPr>
            <p:cNvPr id="22" name="Picture 12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000" y="1872000"/>
              <a:ext cx="1161290" cy="720000"/>
            </a:xfrm>
            <a:prstGeom prst="rect">
              <a:avLst/>
            </a:prstGeom>
          </p:spPr>
        </p:pic>
        <p:pic>
          <p:nvPicPr>
            <p:cNvPr id="23" name="Picture 13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000" y="2592000"/>
              <a:ext cx="753138" cy="720000"/>
            </a:xfrm>
            <a:prstGeom prst="rect">
              <a:avLst/>
            </a:prstGeom>
          </p:spPr>
        </p:pic>
        <p:pic>
          <p:nvPicPr>
            <p:cNvPr id="25" name="Picture 15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000" y="4752000"/>
              <a:ext cx="1156923" cy="720000"/>
            </a:xfrm>
            <a:prstGeom prst="rect">
              <a:avLst/>
            </a:prstGeom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2972935036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OLDSLIDEHIDDEN" val="False"/>
  <p:tag name="CDT_OLDSLIDEINDEX" val="17"/>
  <p:tag name="CDT_DESIGNS_NAME" val="Siemens 2013 – 16:9"/>
  <p:tag name="CDT_MASTERS_NAME" val="One object (large)"/>
  <p:tag name="CDT_LAYOUT_TYPE" val="16"/>
  <p:tag name="CDT_INTERSECT_SLIDE" val="False"/>
  <p:tag name="CDT_NAVBARONTHISSLIDE" val="True"/>
  <p:tag name="CDT_TITLE2" val="SIMOTICS G"/>
  <p:tag name="MIO_EK_DESIGN" val="579031"/>
  <p:tag name="MIO_VERSION_DESIGN" val="09.03.2016 11:02:45"/>
  <p:tag name="MIO_DBID_DESIGN" val="598A5C07-C27D-430B-A8FC-FA667BE665A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F5Zz2gTBWw_3NNHZwj6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DESIGNS_NAME" val="Siemens 2013 – 4:3"/>
  <p:tag name="CDT_MASTERS_NAME" val="Free Content"/>
  <p:tag name="CDT_LAYOUT_TYPE" val="11"/>
  <p:tag name="CDT_INTERSECT_SLIDE" val="False"/>
  <p:tag name="CDT_OLDSLIDEHIDDEN" val="False"/>
  <p:tag name="CDT_OLDSLIDEINDEX" val="1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5n_cy.OTG6jFuzyYbH7c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DESIGNS_NAME" val="Siemens 2013 – 4:3"/>
  <p:tag name="CDT_MASTERS_NAME" val="Free Content"/>
  <p:tag name="CDT_LAYOUT_TYPE" val="11"/>
  <p:tag name="CDT_INTERSECT_SLIDE" val="False"/>
  <p:tag name="CDT_OLDSLIDEHIDDEN" val="False"/>
  <p:tag name="CDT_OLDSLIDEINDEX" val="1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5n_cy.OTG6jFuzyYbH7c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DESIGNS_NAME" val="Siemens 2013 – 4:3"/>
  <p:tag name="CDT_MASTERS_NAME" val="Free Content"/>
  <p:tag name="CDT_LAYOUT_TYPE" val="11"/>
  <p:tag name="CDT_INTERSECT_SLIDE" val="False"/>
  <p:tag name="CDT_OLDSLIDEHIDDEN" val="False"/>
  <p:tag name="CDT_OLDSLIDEINDEX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5n_cy.OTG6jFuzyYbH7c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98.V5rTWGNsb7OwSJY4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MvkKChSW6q3H0HmhBbg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DESIGNS_NAME" val="Siemens 2013 – 4:3"/>
  <p:tag name="CDT_MASTERS_NAME" val="Free Content"/>
  <p:tag name="CDT_LAYOUT_TYPE" val="11"/>
  <p:tag name="CDT_INTERSECT_SLIDE" val="False"/>
  <p:tag name="CDT_OLDSLIDEHIDDEN" val="False"/>
  <p:tag name="CDT_OLDSLIDEINDEX" val="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d8bQr7TSmTzG7GcCady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DESIGNS_NAME" val="Siemens 2013 – 4:3"/>
  <p:tag name="CDT_MASTERS_NAME" val="Free Content"/>
  <p:tag name="CDT_LAYOUT_TYPE" val="11"/>
  <p:tag name="CDT_INTERSECT_SLIDE" val="False"/>
  <p:tag name="CDT_OLDSLIDEHIDDEN" val="False"/>
  <p:tag name="CDT_OLDSLIDEINDEX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5n_cy.OTG6jFuzyYbH7c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r9Zo7XQ02QrxCy1jFrr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TITLE1" val="Tools"/>
  <p:tag name="CDT_DESIGNS_NAME" val="Siemens 2013 – 16:9"/>
  <p:tag name="CDT_MASTERS_NAME" val="Free Content"/>
  <p:tag name="CDT_LAYOUT_TYPE" val="11"/>
  <p:tag name="CDT_OLDSLIDEHIDDEN" val="False"/>
  <p:tag name="CDT_OLDSLIDEINDEX" val="57"/>
  <p:tag name="CDT_INTERSECT_SLIDE" val="False"/>
  <p:tag name="CDT_NAVBARONTHISSLIDE" val="True"/>
  <p:tag name="MIO_EK_DESIGN" val="579031"/>
  <p:tag name="MIO_VERSION_DESIGN" val="09.03.2016 11:02:45"/>
  <p:tag name="MIO_DBID_DESIGN" val="598A5C07-C27D-430B-A8FC-FA667BE665A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sS_24VRNmX1.lneTlt8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tkP2QTnkiDMcovOESOy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TARGETSHAPE_NEW" val="18"/>
  <p:tag name="CDT_PROT" val="3"/>
  <p:tag name="CDT_PROT_TOP" val="0"/>
  <p:tag name="CDT_PROT_LEFT" val="0"/>
  <p:tag name="CDT_PROT_WIDTH" val="960,5"/>
  <p:tag name="CDT_PROT_HEIGHT" val="99,8750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a121c4d-c70f-4b5c-b029-ee0a33c97d11"/>
  <p:tag name="MIO_EK" val="652174"/>
  <p:tag name="MIO_EKGUID" val="4afdd93a-5abc-44df-8b26-f274279e5d0c"/>
  <p:tag name="MIO_UPDATE" val="True"/>
  <p:tag name="MIO_VERSION" val="17.08.2017 20:45:37"/>
  <p:tag name="MIO_DBID" val="598A5C07-C27D-430B-A8FC-FA667BE665A4"/>
  <p:tag name="MIO_LASTDOWNLOADED" val="07.12.2018 09:01:43"/>
  <p:tag name="MIO_OBJECTNAME" val="EN Disclaimer for sales presentations"/>
  <p:tag name="MIO_LASTEDITORNAME" val="Heike Weingaertne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4"/>
  <p:tag name="CDT_PROT" val="3"/>
  <p:tag name="CDT_PROT_TOP" val="440,6257"/>
  <p:tag name="CDT_PROT_LEFT" val="366,5"/>
  <p:tag name="CDT_PROT_WIDTH" val="594"/>
  <p:tag name="CDT_PROT_HEIGHT" val="44,8743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06,1349"/>
  <p:tag name="CDT_PROT_HEIGHT" val="374,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DELETE_ONEVENT_NEWPRES" val="False"/>
  <p:tag name="CDT_PROT" val="2"/>
  <p:tag name="CDT_PROT_TOP" val="111,25"/>
  <p:tag name="CDT_PROT_LEFT" val="366,85"/>
  <p:tag name="CDT_PROT_WIDTH" val="593,65"/>
  <p:tag name="CDT_PROT_HEIGHT" val="374,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374,2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83,5"/>
  <p:tag name="CDT_PROT_HEIGHT" val="374,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44,125"/>
  <p:tag name="CDT_PROT_WIDTH" val="283,4646"/>
  <p:tag name="CDT_PROT_HEIGHT" val="374,2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639,0355"/>
  <p:tag name="CDT_PROT_WIDTH" val="283,4646"/>
  <p:tag name="CDT_PROT_HEIGHT" val="374,2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430,875"/>
  <p:tag name="CDT_PROT_HEIGHT" val="181,3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181,37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430,875"/>
  <p:tag name="CDT_PROT_HEIGHT" val="181,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1,625"/>
  <p:tag name="CDT_PROT_WIDTH" val="430,875"/>
  <p:tag name="CDT_PROT_HEIGHT" val="181,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17,4803"/>
  <p:tag name="CDT_PROT_HEIGHT" val="374,2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7"/>
  <p:tag name="CDT_PROT_WIDTH" val="317,4803"/>
  <p:tag name="CDT_PROT_HEIGHT" val="374,2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04,0945"/>
  <p:tag name="CDT_PROT_HEIGHT" val="374,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64,7559"/>
  <p:tag name="CDT_PROT_WIDTH" val="215,4941"/>
  <p:tag name="CDT_PROT_HEIGHT" val="374,2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204,125"/>
  <p:tag name="CDT_PROT_HEIGHT" val="374,2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317,4803"/>
  <p:tag name="CDT_PROT_HEIGHT" val="181,37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6"/>
  <p:tag name="CDT_PROT_WIDTH" val="317,4803"/>
  <p:tag name="CDT_PROT_HEIGHT" val="181,3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317,4803"/>
  <p:tag name="CDT_PROT_HEIGHT" val="181,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78,2697"/>
  <p:tag name="CDT_PROT_WIDTH" val="317,4803"/>
  <p:tag name="CDT_PROT_HEIGHT" val="181,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Title fullscreen (big bar up)"/>
  <p:tag name="CDT_LAYOUT_TYPE" val="1"/>
  <p:tag name="CDT_ORIGINAL_DESIGNS_NAME" val="Siemens 2013 – 16:9"/>
  <p:tag name="CDT_ORIGINAL_MASTERS_NAME" val="Title fullscreen (big bar up)"/>
  <p:tag name="CDT_ORIGINAL_LAYOUT_TYP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OLDSLIDEHIDDEN" val="False"/>
  <p:tag name="CDT_OLDSLIDEINDEX" val="17"/>
  <p:tag name="CDT_DESIGNS_NAME" val="Siemens 2013 – 16:9"/>
  <p:tag name="CDT_MASTERS_NAME" val="One object (large)"/>
  <p:tag name="CDT_LAYOUT_TYPE" val="16"/>
  <p:tag name="CDT_INTERSECT_SLIDE" val="False"/>
  <p:tag name="CDT_NAVBARONTHISSLIDE" val="True"/>
  <p:tag name="CDT_TITLE2" val="SIMOTICS G"/>
  <p:tag name="MIO_EK_DESIGN" val="579031"/>
  <p:tag name="MIO_VERSION_DESIGN" val="09.03.2016 11:02:45"/>
  <p:tag name="MIO_DBID_DESIGN" val="598A5C07-C27D-430B-A8FC-FA667BE665A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F5Zz2gTBWw_3NNHZwj6g"/>
</p:tagLst>
</file>

<file path=ppt/theme/theme1.xml><?xml version="1.0" encoding="utf-8"?>
<a:theme xmlns:a="http://schemas.openxmlformats.org/drawingml/2006/main" name="Siemens 2017 – 16:9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txDef>
  </a:objectDefaults>
  <a:extraClrSchemeLst/>
  <a:custClrLst>
    <a:custClr name="Siemens Snow | 255 255 255">
      <a:srgbClr val="FFFFFF"/>
    </a:custClr>
    <a:custClr name="Siemens Accent Yellow dark | 235 120 10">
      <a:srgbClr val="EB780A"/>
    </a:custClr>
    <a:custClr name="Siemens Accent Yellow light | 255 185 0">
      <a:srgbClr val="FFB900"/>
    </a:custClr>
    <a:custClr name="Siemens Stone dark | 60 70 75">
      <a:srgbClr val="3C464B"/>
    </a:custClr>
    <a:custClr name="Siemens Sand dark | 115 100 90">
      <a:srgbClr val="73645A"/>
    </a:custClr>
    <a:custClr name="Siemens Accent Teal dark | 0 100 110">
      <a:srgbClr val="00646E"/>
    </a:custClr>
    <a:custClr name="Siemens Accent Yellow | 125 45 30">
      <a:srgbClr val="7D2D1E"/>
    </a:custClr>
    <a:custClr name="Siemens Accent Red | 65 20 50">
      <a:srgbClr val="411432"/>
    </a:custClr>
    <a:custClr name="Siemens Accent Blue | 0 70 105">
      <a:srgbClr val="004669"/>
    </a:custClr>
    <a:custClr name="Siemens Accent Green | 70 95 25">
      <a:srgbClr val="465F19"/>
    </a:custClr>
    <a:custClr name="Black">
      <a:srgbClr val="000000"/>
    </a:custClr>
    <a:custClr name="Siemens Accent Red dark | 100 25 70">
      <a:srgbClr val="641946"/>
    </a:custClr>
    <a:custClr name="Siemens Accent Red light | 175 35 95">
      <a:srgbClr val="AF235F"/>
    </a:custClr>
    <a:custClr name="Siemens Stone | 120 135 145">
      <a:srgbClr val="788791"/>
    </a:custClr>
    <a:custClr name="Siemens Sand | 155 150 130">
      <a:srgbClr val="9B9682"/>
    </a:custClr>
    <a:custClr name="Siemens Accent Teal | 15 130 135">
      <a:srgbClr val="0F8287"/>
    </a:custClr>
    <a:custClr name="Siemens Accent Yellow | 200 90 30">
      <a:srgbClr val="C85A1E"/>
    </a:custClr>
    <a:custClr name="Siemens Accent Red dark | 100 25 70">
      <a:srgbClr val="641946"/>
    </a:custClr>
    <a:custClr name="Siemens Accent Blue dark | 0 95 135">
      <a:srgbClr val="005F87"/>
    </a:custClr>
    <a:custClr name="Siemens Accent Green dark | 100 125 45">
      <a:srgbClr val="647D2D"/>
    </a:custClr>
    <a:custClr name="Siemens Stone light | 135 155 170">
      <a:srgbClr val="879BAA"/>
    </a:custClr>
    <a:custClr name="Siemens Accent Blue dark | 0 95 135">
      <a:srgbClr val="005F87"/>
    </a:custClr>
    <a:custClr name="Siemens Accent Blue light | 80 190 215">
      <a:srgbClr val="50BED7"/>
    </a:custClr>
    <a:custClr name="Siemens Stone | 155 175 190">
      <a:srgbClr val="9BAFBE"/>
    </a:custClr>
    <a:custClr name="Siemens Sand | 185 185 165">
      <a:srgbClr val="B9B9A5"/>
    </a:custClr>
    <a:custClr name="Siemens Accent Teal | 50 160 160">
      <a:srgbClr val="32A0A0"/>
    </a:custClr>
    <a:custClr name="Siemens Accent Yellow dark | 235 120 10">
      <a:srgbClr val="EB780A"/>
    </a:custClr>
    <a:custClr name="Siemens Accent Red | 135 30 80">
      <a:srgbClr val="871E50"/>
    </a:custClr>
    <a:custClr name="Siemens Accent Blue | 35 135 170">
      <a:srgbClr val="2387AA"/>
    </a:custClr>
    <a:custClr name="Siemens Accent Green | 135 150 40">
      <a:srgbClr val="879628"/>
    </a:custClr>
    <a:custClr name="Siemens Stone light 35% | 190 205 215">
      <a:srgbClr val="BECDD7"/>
    </a:custClr>
    <a:custClr name="Siemens Accent Green dark | 100 125 45">
      <a:srgbClr val="647D2D"/>
    </a:custClr>
    <a:custClr name="Siemens Accent Green light | 170 180 20">
      <a:srgbClr val="AAB414"/>
    </a:custClr>
    <a:custClr name="Siemens Stone light 35% | 190 205 215">
      <a:srgbClr val="BECDD7"/>
    </a:custClr>
    <a:custClr name="Siemens Sand light 35% | 215 215 205">
      <a:srgbClr val="D7D7CD"/>
    </a:custClr>
    <a:custClr name="Siemens Accent Teal | 75 185 185">
      <a:srgbClr val="4BB9B9"/>
    </a:custClr>
    <a:custClr name="Siemens Accent Yellow light | 255 185 0">
      <a:srgbClr val="FFB900"/>
    </a:custClr>
    <a:custClr name="Siemens Accent Red light | 175 35 95">
      <a:srgbClr val="AF235F"/>
    </a:custClr>
    <a:custClr name="Siemens Accent Blue | 65 170 200">
      <a:srgbClr val="41AAC8"/>
    </a:custClr>
    <a:custClr name="Siemens Accent Green light | 170 180 20">
      <a:srgbClr val="AAB414"/>
    </a:custClr>
    <a:custClr name="Siemens Sand light 35% | 215 215 205">
      <a:srgbClr val="D7D7CD"/>
    </a:custClr>
    <a:custClr name="Siemens Accent Teal dark | 0 100 110">
      <a:srgbClr val="00646E"/>
    </a:custClr>
    <a:custClr name="Siemens Accent Teal light | 65 170 170">
      <a:srgbClr val="41AAAA"/>
    </a:custClr>
    <a:custClr name="Siemens Stone | 205 217 225">
      <a:srgbClr val="CDD9E1"/>
    </a:custClr>
    <a:custClr name="Siemens Sand | 225 225 215">
      <a:srgbClr val="E1E1D7"/>
    </a:custClr>
    <a:custClr name="Siemens Accent Teal | 165 225 225">
      <a:srgbClr val="A5E1E1"/>
    </a:custClr>
    <a:custClr name="Siemens Accent Yellow | 255 225 120">
      <a:srgbClr val="FFE178"/>
    </a:custClr>
    <a:custClr name="Siemens Accent Red | 215 105 140">
      <a:srgbClr val="D7698C"/>
    </a:custClr>
    <a:custClr name="Siemens Accent Blue | 125 210 230">
      <a:srgbClr val="7DD2E6"/>
    </a:custClr>
    <a:custClr name="Siemens Accent Green | 210 215 65">
      <a:srgbClr val="D2D741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>
  <Name>One object (large) + Navigation</Name>
  <PpLayout>32</PpLayout>
  <Index>17</Index>
</p4ppTags>
</file>

<file path=customXml/item10.xml><?xml version="1.0" encoding="utf-8"?>
<p4ppTags>
  <Name>Free Content + Navigation</Name>
  <PpLayout>32</PpLayout>
  <Index>16</Index>
</p4ppTags>
</file>

<file path=customXml/item11.xml><?xml version="1.0" encoding="utf-8"?>
<p4ppTags>
  <Name>One object (small)</Name>
  <PpLayout>16</PpLayout>
  <Index>11</Index>
</p4ppTags>
</file>

<file path=customXml/item12.xml><?xml version="1.0" encoding="utf-8"?>
<p4ppTags/>
</file>

<file path=customXml/item1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4.xml><?xml version="1.0" encoding="utf-8"?>
<p4ppTags>
  <Name>One object (small) + Navigation</Name>
  <PpLayout>32</PpLayout>
  <Index>18</Index>
</p4ppTags>
</file>

<file path=customXml/item15.xml><?xml version="1.0" encoding="utf-8"?>
<p4ppTags>
  <Name>Four objects + Navigation</Name>
  <PpLayout>32</PpLayout>
  <Index>22</Index>
</p4ppTags>
</file>

<file path=customXml/item16.xml><?xml version="1.0" encoding="utf-8"?>
<p4ppTags>
  <Name>Two rows + Navigation</Name>
  <PpLayout>32</PpLayout>
  <Index>21</Index>
</p4ppTags>
</file>

<file path=customXml/item17.xml><?xml version="1.0" encoding="utf-8"?>
<p4ppTags>
  <Name>Text + Index</Name>
  <PpLayout>32</PpLayout>
  <Index>8</Index>
</p4ppTags>
</file>

<file path=customXml/item18.xml><?xml version="1.0" encoding="utf-8"?>
<p4ppTags>
  <Name>Three columns</Name>
  <PpLayout>32</PpLayout>
  <Index>14</Index>
</p4ppTags>
</file>

<file path=customXml/item19.xml><?xml version="1.0" encoding="utf-8"?>
<p4ppTags>
  <Name>Free Content</Name>
  <PpLayout>11</PpLayout>
  <Index>9</Index>
</p4ppTags>
</file>

<file path=customXml/item2.xml><?xml version="1.0" encoding="utf-8"?>
<p4ppTags>
  <Name>Four objects</Name>
  <PpLayout>24</PpLayout>
  <Index>15</Index>
</p4ppTags>
</file>

<file path=customXml/item3.xml><?xml version="1.0" encoding="utf-8"?>
<p4ppTags>
  <Name>Three columns + Navigation</Name>
  <PpLayout>32</PpLayout>
  <Index>20</Index>
</p4ppTags>
</file>

<file path=customXml/item4.xml><?xml version="1.0" encoding="utf-8"?>
<p4ppTags>
  <Name>Two rows</Name>
  <PpLayout>32</PpLayout>
  <Index>13</Index>
</p4ppTags>
</file>

<file path=customXml/item5.xml><?xml version="1.0" encoding="utf-8"?>
<p4ppTags>
  <Name>Two columns</Name>
  <PpLayout>29</PpLayout>
  <Index>12</Index>
</p4ppTags>
</file>

<file path=customXml/item6.xml><?xml version="1.0" encoding="utf-8"?>
<p4ppTags>
  <Name>One object (large)</Name>
  <PpLayout>16</PpLayout>
  <Index>10</Index>
</p4ppTags>
</file>

<file path=customXml/item7.xml><?xml version="1.0" encoding="utf-8"?>
<p4ppTags>
  <Name>Two columns + Navigation</Name>
  <PpLayout>32</PpLayout>
  <Index>19</Index>
</p4ppTags>
</file>

<file path=customXml/item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9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33428A1F13B48A80FA1CCD62E23C6" ma:contentTypeVersion="0" ma:contentTypeDescription="Create a new document." ma:contentTypeScope="" ma:versionID="cdb19a9241122a2a657451b4f27766e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7F640E-84DF-4F97-BC70-D045F1E6594F}">
  <ds:schemaRefs/>
</ds:datastoreItem>
</file>

<file path=customXml/itemProps10.xml><?xml version="1.0" encoding="utf-8"?>
<ds:datastoreItem xmlns:ds="http://schemas.openxmlformats.org/officeDocument/2006/customXml" ds:itemID="{7CC5F709-E74B-4E5F-A728-923D5062EBEF}">
  <ds:schemaRefs/>
</ds:datastoreItem>
</file>

<file path=customXml/itemProps11.xml><?xml version="1.0" encoding="utf-8"?>
<ds:datastoreItem xmlns:ds="http://schemas.openxmlformats.org/officeDocument/2006/customXml" ds:itemID="{1618AA06-B22E-4D19-9680-0D7830426729}">
  <ds:schemaRefs/>
</ds:datastoreItem>
</file>

<file path=customXml/itemProps12.xml><?xml version="1.0" encoding="utf-8"?>
<ds:datastoreItem xmlns:ds="http://schemas.openxmlformats.org/officeDocument/2006/customXml" ds:itemID="{572FBA73-6DBF-45DA-8282-9342320CFAB0}">
  <ds:schemaRefs/>
</ds:datastoreItem>
</file>

<file path=customXml/itemProps13.xml><?xml version="1.0" encoding="utf-8"?>
<ds:datastoreItem xmlns:ds="http://schemas.openxmlformats.org/officeDocument/2006/customXml" ds:itemID="{5491C4C0-D119-4E94-AF2B-00298CD6EC18}">
  <ds:schemaRefs>
    <ds:schemaRef ds:uri="http://schemas.microsoft.com/sharepoint/v3/contenttype/forms"/>
  </ds:schemaRefs>
</ds:datastoreItem>
</file>

<file path=customXml/itemProps14.xml><?xml version="1.0" encoding="utf-8"?>
<ds:datastoreItem xmlns:ds="http://schemas.openxmlformats.org/officeDocument/2006/customXml" ds:itemID="{D9FE249F-833E-4CF0-BECB-552D01D7DC9E}">
  <ds:schemaRefs/>
</ds:datastoreItem>
</file>

<file path=customXml/itemProps15.xml><?xml version="1.0" encoding="utf-8"?>
<ds:datastoreItem xmlns:ds="http://schemas.openxmlformats.org/officeDocument/2006/customXml" ds:itemID="{EAB520BC-C6EC-457E-8AB5-55DB67C86858}">
  <ds:schemaRefs/>
</ds:datastoreItem>
</file>

<file path=customXml/itemProps16.xml><?xml version="1.0" encoding="utf-8"?>
<ds:datastoreItem xmlns:ds="http://schemas.openxmlformats.org/officeDocument/2006/customXml" ds:itemID="{6C79E4F8-DCFB-483C-880A-AEEC6AAFC838}">
  <ds:schemaRefs/>
</ds:datastoreItem>
</file>

<file path=customXml/itemProps17.xml><?xml version="1.0" encoding="utf-8"?>
<ds:datastoreItem xmlns:ds="http://schemas.openxmlformats.org/officeDocument/2006/customXml" ds:itemID="{7E35FEDB-1F0E-4D67-A313-4AC59C26FF29}">
  <ds:schemaRefs/>
</ds:datastoreItem>
</file>

<file path=customXml/itemProps18.xml><?xml version="1.0" encoding="utf-8"?>
<ds:datastoreItem xmlns:ds="http://schemas.openxmlformats.org/officeDocument/2006/customXml" ds:itemID="{15CF3461-70D1-4B54-AFAB-DAFDA0A238CD}">
  <ds:schemaRefs/>
</ds:datastoreItem>
</file>

<file path=customXml/itemProps19.xml><?xml version="1.0" encoding="utf-8"?>
<ds:datastoreItem xmlns:ds="http://schemas.openxmlformats.org/officeDocument/2006/customXml" ds:itemID="{D8097D0C-BE3E-4AEC-9593-65CFCCB19297}">
  <ds:schemaRefs/>
</ds:datastoreItem>
</file>

<file path=customXml/itemProps2.xml><?xml version="1.0" encoding="utf-8"?>
<ds:datastoreItem xmlns:ds="http://schemas.openxmlformats.org/officeDocument/2006/customXml" ds:itemID="{1581BFFB-B4CE-47A8-BE77-DC1339B1E5A7}">
  <ds:schemaRefs/>
</ds:datastoreItem>
</file>

<file path=customXml/itemProps3.xml><?xml version="1.0" encoding="utf-8"?>
<ds:datastoreItem xmlns:ds="http://schemas.openxmlformats.org/officeDocument/2006/customXml" ds:itemID="{85D77EE6-52B7-48BE-9EDB-748F1EBB53DE}">
  <ds:schemaRefs/>
</ds:datastoreItem>
</file>

<file path=customXml/itemProps4.xml><?xml version="1.0" encoding="utf-8"?>
<ds:datastoreItem xmlns:ds="http://schemas.openxmlformats.org/officeDocument/2006/customXml" ds:itemID="{38AB8DE4-FD9B-4166-BEC3-3F1753596133}">
  <ds:schemaRefs/>
</ds:datastoreItem>
</file>

<file path=customXml/itemProps5.xml><?xml version="1.0" encoding="utf-8"?>
<ds:datastoreItem xmlns:ds="http://schemas.openxmlformats.org/officeDocument/2006/customXml" ds:itemID="{1666F4C2-68F5-4840-A44A-1A646C0925A1}">
  <ds:schemaRefs/>
</ds:datastoreItem>
</file>

<file path=customXml/itemProps6.xml><?xml version="1.0" encoding="utf-8"?>
<ds:datastoreItem xmlns:ds="http://schemas.openxmlformats.org/officeDocument/2006/customXml" ds:itemID="{80661B8B-A327-44F9-823B-4D9EE0B3EC78}">
  <ds:schemaRefs/>
</ds:datastoreItem>
</file>

<file path=customXml/itemProps7.xml><?xml version="1.0" encoding="utf-8"?>
<ds:datastoreItem xmlns:ds="http://schemas.openxmlformats.org/officeDocument/2006/customXml" ds:itemID="{D7BABA95-BFFE-422B-8591-3271669EEA88}">
  <ds:schemaRefs/>
</ds:datastoreItem>
</file>

<file path=customXml/itemProps8.xml><?xml version="1.0" encoding="utf-8"?>
<ds:datastoreItem xmlns:ds="http://schemas.openxmlformats.org/officeDocument/2006/customXml" ds:itemID="{DAD489B2-59DC-4B38-874D-B17423B61E4B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9.xml><?xml version="1.0" encoding="utf-8"?>
<ds:datastoreItem xmlns:ds="http://schemas.openxmlformats.org/officeDocument/2006/customXml" ds:itemID="{AD9FB8D5-D9B8-43A0-9E1E-5EE36883C4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sie-ppt-2010-16x9-standard-eng-v2-1</Template>
  <TotalTime>390</TotalTime>
  <Words>1222</Words>
  <Application>Microsoft Office PowerPoint</Application>
  <PresentationFormat>Custom</PresentationFormat>
  <Paragraphs>415</Paragraphs>
  <Slides>14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Wingdings</vt:lpstr>
      <vt:lpstr>Siemens 2017 – 16:9</vt:lpstr>
      <vt:lpstr>think-cell Slide</vt:lpstr>
      <vt:lpstr>Мотор-редукторы SIMOGEAR</vt:lpstr>
      <vt:lpstr>Мотор-редуктор</vt:lpstr>
      <vt:lpstr>Мотор-редукторы SIEMENS</vt:lpstr>
      <vt:lpstr>Мотор-редукторы SIMOGEAR История продукта</vt:lpstr>
      <vt:lpstr>Мотор-редукторы SIMOGEAR Совместимость с другими игроками рынка</vt:lpstr>
      <vt:lpstr>Мотор-редукторы SIMOGEAR Портфолио</vt:lpstr>
      <vt:lpstr>Мотор-редукторы SIMOGEAR Портфолио </vt:lpstr>
      <vt:lpstr>Мотор-редукторы SIMOGEAR Портфолио </vt:lpstr>
      <vt:lpstr>Мотор-редукторы SIMOGEAR Портфолио  </vt:lpstr>
      <vt:lpstr>Мотор-редукторы SIMOGEAR Преимущества для клиента</vt:lpstr>
      <vt:lpstr>DT configurator Простой выбор и поиск информации</vt:lpstr>
      <vt:lpstr>Мотор-редукторы SIMOGEAR Быстрый поиск запасных частей - Spares on Web (SOW) </vt:lpstr>
      <vt:lpstr>Мотор-редукторы SIMOGEAR Документация </vt:lpstr>
      <vt:lpstr>PowerPoint Presentation</vt:lpstr>
    </vt:vector>
  </TitlesOfParts>
  <Company>SIEMENS AG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Siemens On-stage PowerPoint-Template</dc:title>
  <dc:creator>Nuzhdin, Alexander (RC-RU DF MC)</dc:creator>
  <cp:lastModifiedBy>Nuzhdin, Alexander (RC-RU DI MC D&amp;M)</cp:lastModifiedBy>
  <cp:revision>85</cp:revision>
  <cp:lastPrinted>2017-05-16T13:00:22Z</cp:lastPrinted>
  <dcterms:created xsi:type="dcterms:W3CDTF">2017-05-16T13:00:10Z</dcterms:created>
  <dcterms:modified xsi:type="dcterms:W3CDTF">2020-07-13T12:48:57Z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Release date">
    <vt:lpwstr>November 2017</vt:lpwstr>
  </property>
  <property fmtid="{D5CDD505-2E9C-101B-9397-08002B2CF9AE}" pid="4" name="Office version">
    <vt:lpwstr>2007 and higher</vt:lpwstr>
  </property>
  <property fmtid="{D5CDD505-2E9C-101B-9397-08002B2CF9AE}" pid="5" name="Release version">
    <vt:lpwstr>2.1</vt:lpwstr>
  </property>
  <property fmtid="{D5CDD505-2E9C-101B-9397-08002B2CF9AE}" pid="6" name="ContentTypeId">
    <vt:lpwstr>0x010100E4B33428A1F13B48A80FA1CCD62E23C6</vt:lpwstr>
  </property>
</Properties>
</file>